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6"/>
  </p:notesMasterIdLst>
  <p:sldIdLst>
    <p:sldId id="272" r:id="rId4"/>
    <p:sldId id="258" r:id="rId5"/>
    <p:sldId id="259" r:id="rId6"/>
    <p:sldId id="261" r:id="rId7"/>
    <p:sldId id="273" r:id="rId8"/>
    <p:sldId id="263" r:id="rId9"/>
    <p:sldId id="265" r:id="rId10"/>
    <p:sldId id="267" r:id="rId11"/>
    <p:sldId id="269" r:id="rId12"/>
    <p:sldId id="260" r:id="rId13"/>
    <p:sldId id="274" r:id="rId14"/>
    <p:sldId id="275" r:id="rId15"/>
  </p:sldIdLst>
  <p:sldSz cx="9144000" cy="5143500" type="screen16x9"/>
  <p:notesSz cx="6858000" cy="9144000"/>
  <p:embeddedFontLst>
    <p:embeddedFont>
      <p:font typeface="Dosis" panose="020B0604020202020204" charset="0"/>
      <p:regular r:id="rId17"/>
      <p:bold r:id="rId18"/>
    </p:embeddedFont>
    <p:embeddedFont>
      <p:font typeface="Roboto" panose="020B0604020202020204" charset="0"/>
      <p:regular r:id="rId19"/>
      <p:bold r:id="rId20"/>
      <p:italic r:id="rId21"/>
      <p:boldItalic r:id="rId22"/>
    </p:embeddedFont>
    <p:embeddedFont>
      <p:font typeface="Roboto Black" panose="020B0604020202020204" charset="0"/>
      <p:bold r:id="rId23"/>
      <p:boldItalic r:id="rId24"/>
    </p:embeddedFont>
    <p:embeddedFont>
      <p:font typeface="Roboto Thin" panose="020B0604020202020204" charset="0"/>
      <p:regular r:id="rId25"/>
      <p:bold r:id="rId26"/>
      <p:italic r:id="rId27"/>
      <p:boldItalic r:id="rId28"/>
    </p:embeddedFont>
    <p:embeddedFont>
      <p:font typeface="Segoe UI" panose="020B0502040204020203"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CD6813-DD4E-4F4C-94C3-DE1CAB860DCA}" v="4473" dt="2018-07-14T08:43:44.628"/>
  </p1510:revLst>
</p1510:revInfo>
</file>

<file path=ppt/tableStyles.xml><?xml version="1.0" encoding="utf-8"?>
<a:tblStyleLst xmlns:a="http://schemas.openxmlformats.org/drawingml/2006/main" def="{F14BBDFB-8845-41A2-A73C-3C95C66B2FD1}">
  <a:tblStyle styleId="{F14BBDFB-8845-41A2-A73C-3C95C66B2F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442" autoAdjust="0"/>
  </p:normalViewPr>
  <p:slideViewPr>
    <p:cSldViewPr snapToGrid="0">
      <p:cViewPr>
        <p:scale>
          <a:sx n="125" d="100"/>
          <a:sy n="125" d="100"/>
        </p:scale>
        <p:origin x="1146"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font" Target="fonts/font16.fntdata"/><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48428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23404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44227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8596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549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7386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68568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51294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56" name="Shape 5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Shape 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Shape 6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Shape 6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Shape 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Shape 7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Shape 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Shape 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Shape 8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Shape 8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Shape 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Shape 9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Shape 9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Shape 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Shape 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108"/>
        <p:cNvGrpSpPr/>
        <p:nvPr/>
      </p:nvGrpSpPr>
      <p:grpSpPr>
        <a:xfrm>
          <a:off x="0" y="0"/>
          <a:ext cx="0" cy="0"/>
          <a:chOff x="0" y="0"/>
          <a:chExt cx="0" cy="0"/>
        </a:xfrm>
      </p:grpSpPr>
      <p:sp>
        <p:nvSpPr>
          <p:cNvPr id="109" name="Shape 109"/>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110" name="Shape 110"/>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111"/>
        <p:cNvGrpSpPr/>
        <p:nvPr/>
      </p:nvGrpSpPr>
      <p:grpSpPr>
        <a:xfrm>
          <a:off x="0" y="0"/>
          <a:ext cx="0" cy="0"/>
          <a:chOff x="0" y="0"/>
          <a:chExt cx="0" cy="0"/>
        </a:xfrm>
      </p:grpSpPr>
      <p:sp>
        <p:nvSpPr>
          <p:cNvPr id="112" name="Shape 112"/>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113" name="Shape 113"/>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114"/>
        <p:cNvGrpSpPr/>
        <p:nvPr/>
      </p:nvGrpSpPr>
      <p:grpSpPr>
        <a:xfrm>
          <a:off x="0" y="0"/>
          <a:ext cx="0" cy="0"/>
          <a:chOff x="0" y="0"/>
          <a:chExt cx="0" cy="0"/>
        </a:xfrm>
      </p:grpSpPr>
      <p:sp>
        <p:nvSpPr>
          <p:cNvPr id="115" name="Shape 115"/>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116" name="Shape 116"/>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117"/>
        <p:cNvGrpSpPr/>
        <p:nvPr/>
      </p:nvGrpSpPr>
      <p:grpSpPr>
        <a:xfrm>
          <a:off x="0" y="0"/>
          <a:ext cx="0" cy="0"/>
          <a:chOff x="0" y="0"/>
          <a:chExt cx="0" cy="0"/>
        </a:xfrm>
      </p:grpSpPr>
      <p:sp>
        <p:nvSpPr>
          <p:cNvPr id="118" name="Shape 118"/>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119" name="Shape 11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120" name="Shape 120"/>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121" name="Shape 121"/>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122"/>
        <p:cNvGrpSpPr/>
        <p:nvPr/>
      </p:nvGrpSpPr>
      <p:grpSpPr>
        <a:xfrm>
          <a:off x="0" y="0"/>
          <a:ext cx="0" cy="0"/>
          <a:chOff x="0" y="0"/>
          <a:chExt cx="0" cy="0"/>
        </a:xfrm>
      </p:grpSpPr>
      <p:sp>
        <p:nvSpPr>
          <p:cNvPr id="123" name="Shape 12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4" name="Shape 124"/>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125" name="Shape 125"/>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126"/>
        <p:cNvGrpSpPr/>
        <p:nvPr/>
      </p:nvGrpSpPr>
      <p:grpSpPr>
        <a:xfrm>
          <a:off x="0" y="0"/>
          <a:ext cx="0" cy="0"/>
          <a:chOff x="0" y="0"/>
          <a:chExt cx="0" cy="0"/>
        </a:xfrm>
      </p:grpSpPr>
      <p:sp>
        <p:nvSpPr>
          <p:cNvPr id="127" name="Shape 12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8" name="Shape 128"/>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29" name="Shape 129"/>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130"/>
        <p:cNvGrpSpPr/>
        <p:nvPr/>
      </p:nvGrpSpPr>
      <p:grpSpPr>
        <a:xfrm>
          <a:off x="0" y="0"/>
          <a:ext cx="0" cy="0"/>
          <a:chOff x="0" y="0"/>
          <a:chExt cx="0" cy="0"/>
        </a:xfrm>
      </p:grpSpPr>
      <p:sp>
        <p:nvSpPr>
          <p:cNvPr id="131" name="Shape 131"/>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132" name="Shape 13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3" name="Shape 133"/>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34" name="Shape 134"/>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135" name="Shape 135"/>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136" name="Shape 136"/>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137"/>
        <p:cNvGrpSpPr/>
        <p:nvPr/>
      </p:nvGrpSpPr>
      <p:grpSpPr>
        <a:xfrm>
          <a:off x="0" y="0"/>
          <a:ext cx="0" cy="0"/>
          <a:chOff x="0" y="0"/>
          <a:chExt cx="0" cy="0"/>
        </a:xfrm>
      </p:grpSpPr>
      <p:sp>
        <p:nvSpPr>
          <p:cNvPr id="138" name="Shape 138"/>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9" name="Shape 139"/>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140" name="Shape 140"/>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1" name="Shape 141"/>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142" name="Shape 142"/>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3" name="Shape 143"/>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144" name="Shape 144"/>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5" name="Shape 145"/>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46"/>
        <p:cNvGrpSpPr/>
        <p:nvPr/>
      </p:nvGrpSpPr>
      <p:grpSpPr>
        <a:xfrm>
          <a:off x="0" y="0"/>
          <a:ext cx="0" cy="0"/>
          <a:chOff x="0" y="0"/>
          <a:chExt cx="0" cy="0"/>
        </a:xfrm>
      </p:grpSpPr>
      <p:sp>
        <p:nvSpPr>
          <p:cNvPr id="147" name="Shape 147"/>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48" name="Shape 148"/>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49" name="Shape 149"/>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0" name="Shape 150"/>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1" name="Shape 151"/>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2" name="Shape 152"/>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3" name="Shape 153"/>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4" name="Shape 15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5" name="Shape 155"/>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6" name="Shape 156"/>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7" name="Shape 157"/>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8" name="Shape 158"/>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59" name="Shape 159"/>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60" name="Shape 160"/>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1" name="Shape 161"/>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2" name="Shape 162"/>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3" name="Shape 163"/>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4" name="Shape 16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5" name="Shape 165"/>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6" name="Shape 166"/>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7" name="Shape 167"/>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8" name="Shape 168"/>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9" name="Shape 169"/>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70" name="Shape 170"/>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71" name="Shape 171"/>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72" name="Shape 172"/>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73" name="Shape 173"/>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74" name="Shape 17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75" name="Shape 175"/>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76" name="Shape 176"/>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77" name="Shape 177"/>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78" name="Shape 178"/>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79" name="Shape 179"/>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0" name="Shape 180"/>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1" name="Shape 181"/>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2" name="Shape 182"/>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83"/>
        <p:cNvGrpSpPr/>
        <p:nvPr/>
      </p:nvGrpSpPr>
      <p:grpSpPr>
        <a:xfrm>
          <a:off x="0" y="0"/>
          <a:ext cx="0" cy="0"/>
          <a:chOff x="0" y="0"/>
          <a:chExt cx="0" cy="0"/>
        </a:xfrm>
      </p:grpSpPr>
      <p:pic>
        <p:nvPicPr>
          <p:cNvPr id="184" name="Shape 184"/>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85" name="Shape 185"/>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86" name="Shape 186"/>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87" name="Shape 187"/>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88" name="Shape 188"/>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89" name="Shape 189"/>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90" name="Shape 190"/>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1" name="Shape 191"/>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2" name="Shape 192"/>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3" name="Shape 193"/>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94" name="Shape 194"/>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95" name="Shape 195"/>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6" name="Shape 196"/>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7" name="Shape 197"/>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8" name="Shape 198"/>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99"/>
        <p:cNvGrpSpPr/>
        <p:nvPr/>
      </p:nvGrpSpPr>
      <p:grpSpPr>
        <a:xfrm>
          <a:off x="0" y="0"/>
          <a:ext cx="0" cy="0"/>
          <a:chOff x="0" y="0"/>
          <a:chExt cx="0" cy="0"/>
        </a:xfrm>
      </p:grpSpPr>
      <p:sp>
        <p:nvSpPr>
          <p:cNvPr id="200" name="Shape 200"/>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202" name="Shape 202"/>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203" name="Shape 203"/>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4" name="Shape 204"/>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205" name="Shape 205"/>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206"/>
        <p:cNvGrpSpPr/>
        <p:nvPr/>
      </p:nvGrpSpPr>
      <p:grpSpPr>
        <a:xfrm>
          <a:off x="0" y="0"/>
          <a:ext cx="0" cy="0"/>
          <a:chOff x="0" y="0"/>
          <a:chExt cx="0" cy="0"/>
        </a:xfrm>
      </p:grpSpPr>
      <p:sp>
        <p:nvSpPr>
          <p:cNvPr id="207" name="Shape 207"/>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08" name="Shape 208"/>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9" name="Shape 209"/>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210" name="Shape 210"/>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211" name="Shape 211"/>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12" name="Shape 212"/>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213"/>
        <p:cNvGrpSpPr/>
        <p:nvPr/>
      </p:nvGrpSpPr>
      <p:grpSpPr>
        <a:xfrm>
          <a:off x="0" y="0"/>
          <a:ext cx="0" cy="0"/>
          <a:chOff x="0" y="0"/>
          <a:chExt cx="0" cy="0"/>
        </a:xfrm>
      </p:grpSpPr>
      <p:pic>
        <p:nvPicPr>
          <p:cNvPr id="214" name="Shape 214"/>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215" name="Shape 21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17" name="Shape 21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218"/>
        <p:cNvGrpSpPr/>
        <p:nvPr/>
      </p:nvGrpSpPr>
      <p:grpSpPr>
        <a:xfrm>
          <a:off x="0" y="0"/>
          <a:ext cx="0" cy="0"/>
          <a:chOff x="0" y="0"/>
          <a:chExt cx="0" cy="0"/>
        </a:xfrm>
      </p:grpSpPr>
      <p:pic>
        <p:nvPicPr>
          <p:cNvPr id="219" name="Shape 2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0" name="Shape 22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22" name="Shape 22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223"/>
        <p:cNvGrpSpPr/>
        <p:nvPr/>
      </p:nvGrpSpPr>
      <p:grpSpPr>
        <a:xfrm>
          <a:off x="0" y="0"/>
          <a:ext cx="0" cy="0"/>
          <a:chOff x="0" y="0"/>
          <a:chExt cx="0" cy="0"/>
        </a:xfrm>
      </p:grpSpPr>
      <p:pic>
        <p:nvPicPr>
          <p:cNvPr id="224" name="Shape 224"/>
          <p:cNvPicPr preferRelativeResize="0"/>
          <p:nvPr/>
        </p:nvPicPr>
        <p:blipFill>
          <a:blip r:embed="rId2">
            <a:alphaModFix/>
          </a:blip>
          <a:stretch>
            <a:fillRect/>
          </a:stretch>
        </p:blipFill>
        <p:spPr>
          <a:xfrm>
            <a:off x="0" y="0"/>
            <a:ext cx="5143500" cy="5143500"/>
          </a:xfrm>
          <a:prstGeom prst="rect">
            <a:avLst/>
          </a:prstGeom>
          <a:noFill/>
          <a:ln>
            <a:noFill/>
          </a:ln>
        </p:spPr>
      </p:pic>
      <p:sp>
        <p:nvSpPr>
          <p:cNvPr id="225" name="Shape 225"/>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226" name="Shape 226"/>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227"/>
        <p:cNvGrpSpPr/>
        <p:nvPr/>
      </p:nvGrpSpPr>
      <p:grpSpPr>
        <a:xfrm>
          <a:off x="0" y="0"/>
          <a:ext cx="0" cy="0"/>
          <a:chOff x="0" y="0"/>
          <a:chExt cx="0" cy="0"/>
        </a:xfrm>
      </p:grpSpPr>
      <p:pic>
        <p:nvPicPr>
          <p:cNvPr id="228" name="Shape 2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9" name="Shape 229"/>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230"/>
        <p:cNvGrpSpPr/>
        <p:nvPr/>
      </p:nvGrpSpPr>
      <p:grpSpPr>
        <a:xfrm>
          <a:off x="0" y="0"/>
          <a:ext cx="0" cy="0"/>
          <a:chOff x="0" y="0"/>
          <a:chExt cx="0" cy="0"/>
        </a:xfrm>
      </p:grpSpPr>
      <p:pic>
        <p:nvPicPr>
          <p:cNvPr id="231" name="Shape 2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2" name="Shape 232"/>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233"/>
        <p:cNvGrpSpPr/>
        <p:nvPr/>
      </p:nvGrpSpPr>
      <p:grpSpPr>
        <a:xfrm>
          <a:off x="0" y="0"/>
          <a:ext cx="0" cy="0"/>
          <a:chOff x="0" y="0"/>
          <a:chExt cx="0" cy="0"/>
        </a:xfrm>
      </p:grpSpPr>
      <p:sp>
        <p:nvSpPr>
          <p:cNvPr id="234" name="Shape 234"/>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235" name="Shape 235"/>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236" name="Shape 236"/>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237" name="Shape 237"/>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239"/>
        <p:cNvGrpSpPr/>
        <p:nvPr/>
      </p:nvGrpSpPr>
      <p:grpSpPr>
        <a:xfrm>
          <a:off x="0" y="0"/>
          <a:ext cx="0" cy="0"/>
          <a:chOff x="0" y="0"/>
          <a:chExt cx="0" cy="0"/>
        </a:xfrm>
      </p:grpSpPr>
      <p:cxnSp>
        <p:nvCxnSpPr>
          <p:cNvPr id="240" name="Shape 240"/>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1" name="Shape 241"/>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242" name="Shape 242"/>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3" name="Shape 243"/>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244" name="Shape 244"/>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5" name="Shape 245"/>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46" name="Shape 246"/>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47" name="Shape 247"/>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48" name="Shape 248"/>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49" name="Shape 249"/>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0" name="Shape 250"/>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51" name="Shape 251"/>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2" name="Shape 252"/>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3" name="Shape 253"/>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54" name="Shape 25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55" name="Shape 255"/>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6" name="Shape 256"/>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57" name="Shape 257"/>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8" name="Shape 258"/>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9" name="Shape 259"/>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60" name="Shape 260"/>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61" name="Shape 261"/>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62" name="Shape 262"/>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63" name="Shape 263"/>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64" name="Shape 264"/>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5" name="Shape 265"/>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6" name="Shape 266"/>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67" name="Shape 267"/>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68" name="Shape 268"/>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69" name="Shape 269"/>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70" name="Shape 270"/>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71" name="Shape 271"/>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72" name="Shape 272"/>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73" name="Shape 273"/>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74" name="Shape 27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75" name="Shape 275"/>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76" name="Shape 276"/>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77" name="Shape 277"/>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78" name="Shape 278"/>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80" name="Shape 280"/>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81" name="Shape 281"/>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83" name="Shape 283"/>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84" name="Shape 284"/>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5" name="Shape 285"/>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6" name="Shape 286"/>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7" name="Shape 287"/>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3.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97" name="Shape 97"/>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NZ" sz="5600" dirty="0" err="1">
                <a:solidFill>
                  <a:schemeClr val="lt1"/>
                </a:solidFill>
                <a:latin typeface="Roboto Black"/>
                <a:ea typeface="Roboto Black"/>
                <a:sym typeface="Roboto Black"/>
              </a:rPr>
              <a:t>Codeflix</a:t>
            </a:r>
            <a:r>
              <a:rPr lang="en-NZ" sz="5600" dirty="0">
                <a:solidFill>
                  <a:schemeClr val="lt1"/>
                </a:solidFill>
                <a:latin typeface="Roboto Black"/>
                <a:ea typeface="Roboto Black"/>
                <a:sym typeface="Roboto Black"/>
              </a:rPr>
              <a:t> Churn Analysis</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Dosis"/>
                <a:sym typeface="Roboto Thin"/>
              </a:rPr>
              <a:t>Jenna Edward – </a:t>
            </a:r>
            <a:r>
              <a:rPr lang="en-NZ" sz="2800" dirty="0">
                <a:solidFill>
                  <a:srgbClr val="EFEFEF"/>
                </a:solidFill>
                <a:latin typeface="Roboto Thin"/>
                <a:ea typeface="Roboto Thin"/>
                <a:cs typeface="Dosis"/>
                <a:sym typeface="Roboto Thin"/>
              </a:rPr>
              <a:t>June 05 2018 Cohort</a:t>
            </a:r>
            <a:endParaRPr sz="5600" dirty="0">
              <a:solidFill>
                <a:schemeClr val="lt1"/>
              </a:solidFill>
              <a:latin typeface="Dosis"/>
              <a:ea typeface="Dosis"/>
              <a:cs typeface="Dosis"/>
              <a:sym typeface="Dosis"/>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extLst>
      <p:ext uri="{BB962C8B-B14F-4D97-AF65-F5344CB8AC3E}">
        <p14:creationId xmlns:p14="http://schemas.microsoft.com/office/powerpoint/2010/main" val="257812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3.2 </a:t>
            </a:r>
            <a:r>
              <a:rPr lang="en-NZ" sz="2400" b="1" dirty="0">
                <a:solidFill>
                  <a:srgbClr val="295269"/>
                </a:solidFill>
                <a:latin typeface="Roboto"/>
                <a:ea typeface="Roboto"/>
                <a:cs typeface="Roboto"/>
                <a:sym typeface="Roboto"/>
              </a:rPr>
              <a:t>Conclusion</a:t>
            </a:r>
            <a:endParaRPr sz="2400" b="1" dirty="0">
              <a:solidFill>
                <a:srgbClr val="295269"/>
              </a:solidFill>
              <a:latin typeface="Roboto"/>
              <a:ea typeface="Roboto"/>
              <a:cs typeface="Roboto"/>
              <a:sym typeface="Roboto"/>
            </a:endParaRPr>
          </a:p>
        </p:txBody>
      </p:sp>
      <p:sp>
        <p:nvSpPr>
          <p:cNvPr id="316" name="Shape 316"/>
          <p:cNvSpPr txBox="1"/>
          <p:nvPr/>
        </p:nvSpPr>
        <p:spPr>
          <a:xfrm>
            <a:off x="311699" y="1201324"/>
            <a:ext cx="8386875" cy="364955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NZ" sz="1800" dirty="0" err="1">
                <a:latin typeface="Roboto"/>
                <a:ea typeface="Roboto"/>
                <a:cs typeface="Roboto"/>
                <a:sym typeface="Roboto"/>
              </a:rPr>
              <a:t>Codeflix</a:t>
            </a:r>
            <a:r>
              <a:rPr lang="en-NZ" sz="1800" dirty="0">
                <a:latin typeface="Roboto"/>
                <a:ea typeface="Roboto"/>
                <a:cs typeface="Roboto"/>
                <a:sym typeface="Roboto"/>
              </a:rPr>
              <a:t> should focus on expanding segment 30 because: </a:t>
            </a:r>
          </a:p>
          <a:p>
            <a:pPr lvl="0">
              <a:lnSpc>
                <a:spcPct val="115000"/>
              </a:lnSpc>
              <a:buClr>
                <a:schemeClr val="dk1"/>
              </a:buClr>
              <a:buSzPts val="1100"/>
            </a:pPr>
            <a:endParaRPr lang="en-NZ" sz="1800" dirty="0">
              <a:latin typeface="Roboto"/>
              <a:ea typeface="Roboto"/>
              <a:cs typeface="Roboto"/>
              <a:sym typeface="Roboto"/>
            </a:endParaRPr>
          </a:p>
          <a:p>
            <a:pPr marL="457200" indent="-304800">
              <a:lnSpc>
                <a:spcPct val="115000"/>
              </a:lnSpc>
              <a:buSzPts val="1200"/>
              <a:buFont typeface="Roboto"/>
              <a:buChar char="●"/>
            </a:pPr>
            <a:r>
              <a:rPr lang="en-US" sz="1800" dirty="0">
                <a:latin typeface="Roboto"/>
                <a:ea typeface="Roboto"/>
                <a:cs typeface="Roboto"/>
                <a:sym typeface="Roboto"/>
              </a:rPr>
              <a:t>The </a:t>
            </a:r>
            <a:r>
              <a:rPr lang="en-NZ" sz="1800" dirty="0">
                <a:latin typeface="Roboto"/>
                <a:ea typeface="Roboto"/>
                <a:cs typeface="Roboto"/>
                <a:sym typeface="Roboto"/>
              </a:rPr>
              <a:t>churn rate for this segment is significantly lower than segment 87.</a:t>
            </a:r>
          </a:p>
          <a:p>
            <a:pPr marL="457200" indent="-304800">
              <a:lnSpc>
                <a:spcPct val="115000"/>
              </a:lnSpc>
              <a:buSzPts val="1200"/>
              <a:buFont typeface="Roboto"/>
              <a:buChar char="●"/>
            </a:pPr>
            <a:endParaRPr lang="en-NZ" sz="18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800" dirty="0">
                <a:latin typeface="Roboto"/>
                <a:ea typeface="Roboto"/>
                <a:cs typeface="Roboto"/>
                <a:sym typeface="Roboto"/>
              </a:rPr>
              <a:t>Segment 30 shows potential to be able to maintain a stable rate of churn from month to month, whereas segment 87 has only displayed a trend of increasing churn.</a:t>
            </a:r>
            <a:endParaRPr sz="1800" dirty="0">
              <a:latin typeface="Roboto"/>
              <a:ea typeface="Roboto"/>
              <a:cs typeface="Roboto"/>
              <a:sym typeface="Roboto"/>
            </a:endParaRPr>
          </a:p>
          <a:p>
            <a:pPr marL="0" lvl="0" indent="0">
              <a:lnSpc>
                <a:spcPct val="115000"/>
              </a:lnSpc>
              <a:spcBef>
                <a:spcPts val="0"/>
              </a:spcBef>
              <a:spcAft>
                <a:spcPts val="0"/>
              </a:spcAft>
              <a:buClr>
                <a:schemeClr val="dk1"/>
              </a:buClr>
              <a:buSzPts val="1100"/>
              <a:buFont typeface="Arial"/>
              <a:buNone/>
            </a:pPr>
            <a:endParaRPr sz="1800" dirty="0">
              <a:latin typeface="Roboto"/>
              <a:ea typeface="Roboto"/>
              <a:cs typeface="Roboto"/>
              <a:sym typeface="Roboto"/>
            </a:endParaRPr>
          </a:p>
        </p:txBody>
      </p:sp>
      <p:sp>
        <p:nvSpPr>
          <p:cNvPr id="3" name="Slide Number Placeholder 2">
            <a:extLst>
              <a:ext uri="{FF2B5EF4-FFF2-40B4-BE49-F238E27FC236}">
                <a16:creationId xmlns:a16="http://schemas.microsoft.com/office/drawing/2014/main" id="{9F9BDEA1-076F-4C6E-A45D-6B6F9FB8492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359000" y="1791013"/>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rtl="0">
              <a:spcBef>
                <a:spcPts val="0"/>
              </a:spcBef>
              <a:spcAft>
                <a:spcPts val="0"/>
              </a:spcAft>
              <a:buClr>
                <a:schemeClr val="dk1"/>
              </a:buClr>
              <a:buSzPts val="1100"/>
              <a:buFont typeface="Arial"/>
              <a:buNone/>
            </a:pPr>
            <a:r>
              <a:rPr lang="en" sz="3600" dirty="0">
                <a:solidFill>
                  <a:schemeClr val="lt1"/>
                </a:solidFill>
                <a:latin typeface="Roboto Black"/>
                <a:ea typeface="Roboto Black"/>
                <a:cs typeface="Roboto Black"/>
                <a:sym typeface="Roboto Black"/>
              </a:rPr>
              <a:t>4. </a:t>
            </a:r>
            <a:r>
              <a:rPr lang="en-NZ" sz="3600" dirty="0">
                <a:solidFill>
                  <a:schemeClr val="lt1"/>
                </a:solidFill>
                <a:latin typeface="Roboto Black"/>
                <a:ea typeface="Roboto Black"/>
                <a:cs typeface="Roboto Black"/>
                <a:sym typeface="Roboto Black"/>
              </a:rPr>
              <a:t>Appendix</a:t>
            </a:r>
          </a:p>
          <a:p>
            <a:pPr marL="0" lvl="0" indent="0" rtl="0">
              <a:spcBef>
                <a:spcPts val="0"/>
              </a:spcBef>
              <a:spcAft>
                <a:spcPts val="0"/>
              </a:spcAft>
              <a:buClr>
                <a:schemeClr val="dk1"/>
              </a:buClr>
              <a:buSzPts val="1100"/>
              <a:buFont typeface="Arial"/>
              <a:buNone/>
            </a:pPr>
            <a:r>
              <a:rPr lang="en-NZ" sz="2000" dirty="0">
                <a:solidFill>
                  <a:schemeClr val="lt1"/>
                </a:solidFill>
                <a:latin typeface="Roboto Black"/>
                <a:ea typeface="Roboto Black"/>
                <a:cs typeface="Roboto Black"/>
                <a:sym typeface="Roboto Black"/>
              </a:rPr>
              <a:t>Bonus question:</a:t>
            </a:r>
          </a:p>
          <a:p>
            <a:pPr marL="0" lvl="0" indent="0" rtl="0">
              <a:spcBef>
                <a:spcPts val="0"/>
              </a:spcBef>
              <a:spcAft>
                <a:spcPts val="0"/>
              </a:spcAft>
              <a:buClr>
                <a:schemeClr val="dk1"/>
              </a:buClr>
              <a:buSzPts val="1100"/>
              <a:buFont typeface="Arial"/>
              <a:buNone/>
            </a:pPr>
            <a:r>
              <a:rPr lang="en-NZ" sz="2000" dirty="0">
                <a:solidFill>
                  <a:schemeClr val="lt1"/>
                </a:solidFill>
                <a:latin typeface="Roboto Black"/>
                <a:ea typeface="Roboto Black"/>
                <a:cs typeface="Roboto Black"/>
                <a:sym typeface="Roboto Black"/>
              </a:rPr>
              <a:t>How can the code be modified to support a large number of segments?</a:t>
            </a:r>
            <a:endParaRPr sz="20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662205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7500" cy="36546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4.1 </a:t>
            </a:r>
            <a:r>
              <a:rPr lang="en-NZ" sz="2400" b="1" dirty="0">
                <a:solidFill>
                  <a:srgbClr val="295269"/>
                </a:solidFill>
                <a:latin typeface="Roboto"/>
                <a:ea typeface="Roboto"/>
                <a:cs typeface="Roboto"/>
                <a:sym typeface="Roboto"/>
              </a:rPr>
              <a:t>Query variant to support large number of segments</a:t>
            </a:r>
            <a:endParaRPr sz="2400" b="1" dirty="0">
              <a:solidFill>
                <a:srgbClr val="295269"/>
              </a:solidFill>
              <a:latin typeface="Roboto"/>
              <a:ea typeface="Roboto"/>
              <a:cs typeface="Roboto"/>
              <a:sym typeface="Roboto"/>
            </a:endParaRPr>
          </a:p>
        </p:txBody>
      </p:sp>
      <p:sp>
        <p:nvSpPr>
          <p:cNvPr id="324" name="Shape 324"/>
          <p:cNvSpPr txBox="1"/>
          <p:nvPr/>
        </p:nvSpPr>
        <p:spPr>
          <a:xfrm>
            <a:off x="6446520" y="658085"/>
            <a:ext cx="2559398" cy="248671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nSpc>
                <a:spcPct val="115000"/>
              </a:lnSpc>
              <a:buClr>
                <a:schemeClr val="dk1"/>
              </a:buClr>
              <a:buSzPts val="1100"/>
              <a:defRPr sz="1800">
                <a:latin typeface="Roboto"/>
                <a:ea typeface="Roboto"/>
                <a:cs typeface="Roboto"/>
              </a:defRPr>
            </a:lvl1pPr>
          </a:lstStyle>
          <a:p>
            <a:r>
              <a:rPr lang="en-US" sz="1300" dirty="0">
                <a:sym typeface="Roboto"/>
              </a:rPr>
              <a:t>As </a:t>
            </a:r>
            <a:r>
              <a:rPr lang="en-US" sz="1300" dirty="0" err="1">
                <a:sym typeface="Roboto"/>
              </a:rPr>
              <a:t>Codeflix</a:t>
            </a:r>
            <a:r>
              <a:rPr lang="en-US" sz="1300" dirty="0">
                <a:sym typeface="Roboto"/>
              </a:rPr>
              <a:t> expands the number of user segments it offers in the future, the query should be modified to minimize the amount of segment hardcoding, thereby reducing the time required to add new segments to existing reporting.</a:t>
            </a:r>
          </a:p>
          <a:p>
            <a:endParaRPr lang="en-US" sz="1300" dirty="0">
              <a:sym typeface="Roboto"/>
            </a:endParaRPr>
          </a:p>
          <a:p>
            <a:endParaRPr sz="1300" dirty="0">
              <a:sym typeface="Roboto"/>
            </a:endParaRPr>
          </a:p>
        </p:txBody>
      </p:sp>
      <p:pic>
        <p:nvPicPr>
          <p:cNvPr id="4" name="Picture 3">
            <a:extLst>
              <a:ext uri="{FF2B5EF4-FFF2-40B4-BE49-F238E27FC236}">
                <a16:creationId xmlns:a16="http://schemas.microsoft.com/office/drawing/2014/main" id="{2CEDFE39-E709-46B4-B0EA-B89303ECB468}"/>
              </a:ext>
            </a:extLst>
          </p:cNvPr>
          <p:cNvPicPr>
            <a:picLocks noChangeAspect="1"/>
          </p:cNvPicPr>
          <p:nvPr/>
        </p:nvPicPr>
        <p:blipFill>
          <a:blip r:embed="rId3"/>
          <a:stretch>
            <a:fillRect/>
          </a:stretch>
        </p:blipFill>
        <p:spPr>
          <a:xfrm>
            <a:off x="311701" y="658085"/>
            <a:ext cx="2985218" cy="3241964"/>
          </a:xfrm>
          <a:prstGeom prst="rect">
            <a:avLst/>
          </a:prstGeom>
        </p:spPr>
      </p:pic>
      <p:pic>
        <p:nvPicPr>
          <p:cNvPr id="7" name="Picture 6">
            <a:extLst>
              <a:ext uri="{FF2B5EF4-FFF2-40B4-BE49-F238E27FC236}">
                <a16:creationId xmlns:a16="http://schemas.microsoft.com/office/drawing/2014/main" id="{6077C9CC-7757-4E04-B2A7-1390DFC4DACC}"/>
              </a:ext>
            </a:extLst>
          </p:cNvPr>
          <p:cNvPicPr>
            <a:picLocks noChangeAspect="1"/>
          </p:cNvPicPr>
          <p:nvPr/>
        </p:nvPicPr>
        <p:blipFill rotWithShape="1">
          <a:blip r:embed="rId4"/>
          <a:srcRect b="43349"/>
          <a:stretch/>
        </p:blipFill>
        <p:spPr>
          <a:xfrm>
            <a:off x="311700" y="3786417"/>
            <a:ext cx="2985217" cy="1303744"/>
          </a:xfrm>
          <a:prstGeom prst="rect">
            <a:avLst/>
          </a:prstGeom>
        </p:spPr>
      </p:pic>
      <p:sp>
        <p:nvSpPr>
          <p:cNvPr id="10" name="Rectangle 9">
            <a:extLst>
              <a:ext uri="{FF2B5EF4-FFF2-40B4-BE49-F238E27FC236}">
                <a16:creationId xmlns:a16="http://schemas.microsoft.com/office/drawing/2014/main" id="{ED3EABE2-3037-491D-BD97-104421C92E70}"/>
              </a:ext>
            </a:extLst>
          </p:cNvPr>
          <p:cNvSpPr/>
          <p:nvPr/>
        </p:nvSpPr>
        <p:spPr>
          <a:xfrm>
            <a:off x="3376106" y="3278222"/>
            <a:ext cx="5629812" cy="138499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171450" indent="-171450">
              <a:buFont typeface="Arial" panose="020B0604020202020204" pitchFamily="34" charset="0"/>
              <a:buChar char="•"/>
            </a:pPr>
            <a:r>
              <a:rPr lang="en-NZ" sz="1050" dirty="0">
                <a:solidFill>
                  <a:schemeClr val="tx1"/>
                </a:solidFill>
              </a:rPr>
              <a:t>The modification includes an extra temporary table for determining the distinct user segments, which is cross joined to ‘subscriptions’ (in addition to ‘month’)</a:t>
            </a:r>
          </a:p>
          <a:p>
            <a:pPr marL="171450" indent="-171450">
              <a:buFont typeface="Arial" panose="020B0604020202020204" pitchFamily="34" charset="0"/>
              <a:buChar char="•"/>
            </a:pPr>
            <a:r>
              <a:rPr lang="en-NZ" sz="1050" dirty="0">
                <a:solidFill>
                  <a:schemeClr val="tx1"/>
                </a:solidFill>
              </a:rPr>
              <a:t>The ‘status’ table can then dynamically calculate active and </a:t>
            </a:r>
            <a:r>
              <a:rPr lang="en-NZ" sz="1050" dirty="0" err="1">
                <a:solidFill>
                  <a:schemeClr val="tx1"/>
                </a:solidFill>
              </a:rPr>
              <a:t>canceled</a:t>
            </a:r>
            <a:r>
              <a:rPr lang="en-NZ" sz="1050" dirty="0">
                <a:solidFill>
                  <a:schemeClr val="tx1"/>
                </a:solidFill>
              </a:rPr>
              <a:t> statuses for each segment using the ‘</a:t>
            </a:r>
            <a:r>
              <a:rPr lang="en-NZ" sz="1050" dirty="0" err="1">
                <a:solidFill>
                  <a:schemeClr val="tx1"/>
                </a:solidFill>
              </a:rPr>
              <a:t>segment_group</a:t>
            </a:r>
            <a:r>
              <a:rPr lang="en-NZ" sz="1050" dirty="0">
                <a:solidFill>
                  <a:schemeClr val="tx1"/>
                </a:solidFill>
              </a:rPr>
              <a:t>’ column.</a:t>
            </a:r>
          </a:p>
          <a:p>
            <a:pPr marL="171450" indent="-171450">
              <a:buFont typeface="Arial" panose="020B0604020202020204" pitchFamily="34" charset="0"/>
              <a:buChar char="•"/>
            </a:pPr>
            <a:r>
              <a:rPr lang="en-US" sz="1050" dirty="0">
                <a:solidFill>
                  <a:schemeClr val="tx1"/>
                </a:solidFill>
              </a:rPr>
              <a:t>The ‘</a:t>
            </a:r>
            <a:r>
              <a:rPr lang="en-NZ" sz="1050" dirty="0" err="1">
                <a:solidFill>
                  <a:schemeClr val="tx1"/>
                </a:solidFill>
              </a:rPr>
              <a:t>status_aggregate</a:t>
            </a:r>
            <a:r>
              <a:rPr lang="en-NZ" sz="1050" dirty="0">
                <a:solidFill>
                  <a:schemeClr val="tx1"/>
                </a:solidFill>
              </a:rPr>
              <a:t>’ and ‘</a:t>
            </a:r>
            <a:r>
              <a:rPr lang="en-NZ" sz="1050" dirty="0" err="1">
                <a:solidFill>
                  <a:schemeClr val="tx1"/>
                </a:solidFill>
              </a:rPr>
              <a:t>churn_calculation</a:t>
            </a:r>
            <a:r>
              <a:rPr lang="en-NZ" sz="1050" dirty="0">
                <a:solidFill>
                  <a:schemeClr val="tx1"/>
                </a:solidFill>
              </a:rPr>
              <a:t>’ tables are now simplified as they don’t need to have the calculations written for each segment column.</a:t>
            </a:r>
          </a:p>
          <a:p>
            <a:pPr marL="171450" indent="-171450">
              <a:buFont typeface="Arial" panose="020B0604020202020204" pitchFamily="34" charset="0"/>
              <a:buChar char="•"/>
            </a:pPr>
            <a:r>
              <a:rPr lang="en-NZ" sz="1050" dirty="0">
                <a:solidFill>
                  <a:schemeClr val="tx1"/>
                </a:solidFill>
              </a:rPr>
              <a:t>A final table is added to pivot the results into separate columns for each segment (this is optional, as it may be quicker to export the ‘</a:t>
            </a:r>
            <a:r>
              <a:rPr lang="en-NZ" sz="1050" dirty="0" err="1">
                <a:solidFill>
                  <a:schemeClr val="tx1"/>
                </a:solidFill>
              </a:rPr>
              <a:t>churn_calculation</a:t>
            </a:r>
            <a:r>
              <a:rPr lang="en-NZ" sz="1050" dirty="0">
                <a:solidFill>
                  <a:schemeClr val="tx1"/>
                </a:solidFill>
              </a:rPr>
              <a:t>’ table and pivot in excel)</a:t>
            </a:r>
          </a:p>
        </p:txBody>
      </p:sp>
      <p:pic>
        <p:nvPicPr>
          <p:cNvPr id="11" name="Picture 10">
            <a:extLst>
              <a:ext uri="{FF2B5EF4-FFF2-40B4-BE49-F238E27FC236}">
                <a16:creationId xmlns:a16="http://schemas.microsoft.com/office/drawing/2014/main" id="{2C7561BC-FD22-4608-A729-B1ED59F9F233}"/>
              </a:ext>
            </a:extLst>
          </p:cNvPr>
          <p:cNvPicPr>
            <a:picLocks noChangeAspect="1"/>
          </p:cNvPicPr>
          <p:nvPr/>
        </p:nvPicPr>
        <p:blipFill>
          <a:blip r:embed="rId5"/>
          <a:stretch>
            <a:fillRect/>
          </a:stretch>
        </p:blipFill>
        <p:spPr>
          <a:xfrm>
            <a:off x="3376106" y="658085"/>
            <a:ext cx="2971081" cy="2486713"/>
          </a:xfrm>
          <a:prstGeom prst="rect">
            <a:avLst/>
          </a:prstGeom>
        </p:spPr>
      </p:pic>
      <p:sp>
        <p:nvSpPr>
          <p:cNvPr id="13" name="Slide Number Placeholder 12">
            <a:extLst>
              <a:ext uri="{FF2B5EF4-FFF2-40B4-BE49-F238E27FC236}">
                <a16:creationId xmlns:a16="http://schemas.microsoft.com/office/drawing/2014/main" id="{D0D12A90-3420-4938-BEEF-8A9668CB459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505887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555600"/>
            <a:ext cx="4386030" cy="75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2" name="Text Placeholder 1">
            <a:extLst>
              <a:ext uri="{FF2B5EF4-FFF2-40B4-BE49-F238E27FC236}">
                <a16:creationId xmlns:a16="http://schemas.microsoft.com/office/drawing/2014/main" id="{9B94CB24-CA38-43D8-B800-B57678FE4F5E}"/>
              </a:ext>
            </a:extLst>
          </p:cNvPr>
          <p:cNvSpPr>
            <a:spLocks noGrp="1"/>
          </p:cNvSpPr>
          <p:nvPr>
            <p:ph type="body" idx="1"/>
          </p:nvPr>
        </p:nvSpPr>
        <p:spPr>
          <a:xfrm>
            <a:off x="311700" y="1389600"/>
            <a:ext cx="4694640" cy="3179400"/>
          </a:xfrm>
        </p:spPr>
        <p:txBody>
          <a:bodyPr/>
          <a:lstStyle/>
          <a:p>
            <a:pPr>
              <a:lnSpc>
                <a:spcPct val="200000"/>
              </a:lnSpc>
            </a:pPr>
            <a:r>
              <a:rPr lang="en-NZ" sz="1600" dirty="0" err="1"/>
              <a:t>Codeflix</a:t>
            </a:r>
            <a:r>
              <a:rPr lang="en-NZ" sz="1600" dirty="0"/>
              <a:t> overview slides 3 – 5 </a:t>
            </a:r>
          </a:p>
          <a:p>
            <a:pPr>
              <a:lnSpc>
                <a:spcPct val="200000"/>
              </a:lnSpc>
            </a:pPr>
            <a:r>
              <a:rPr lang="en-NZ" sz="1600" dirty="0"/>
              <a:t>Overall churn rate slides 6 – 7</a:t>
            </a:r>
          </a:p>
          <a:p>
            <a:pPr>
              <a:lnSpc>
                <a:spcPct val="200000"/>
              </a:lnSpc>
            </a:pPr>
            <a:r>
              <a:rPr lang="en-NZ" sz="1600" dirty="0"/>
              <a:t>Churn rate by segment slides 8 – 10</a:t>
            </a:r>
          </a:p>
          <a:p>
            <a:pPr>
              <a:lnSpc>
                <a:spcPct val="200000"/>
              </a:lnSpc>
            </a:pPr>
            <a:r>
              <a:rPr lang="en-US" sz="1600" dirty="0"/>
              <a:t>A</a:t>
            </a:r>
            <a:r>
              <a:rPr lang="en-NZ" sz="1600" dirty="0" err="1"/>
              <a:t>ppendix</a:t>
            </a:r>
            <a:r>
              <a:rPr lang="en-NZ" sz="1600" dirty="0"/>
              <a:t> slides 11 – 12</a:t>
            </a:r>
          </a:p>
        </p:txBody>
      </p:sp>
      <p:sp>
        <p:nvSpPr>
          <p:cNvPr id="4" name="Rectangle 3">
            <a:extLst>
              <a:ext uri="{FF2B5EF4-FFF2-40B4-BE49-F238E27FC236}">
                <a16:creationId xmlns:a16="http://schemas.microsoft.com/office/drawing/2014/main" id="{E09FD769-430C-46FD-9714-33B423EE1073}"/>
              </a:ext>
            </a:extLst>
          </p:cNvPr>
          <p:cNvSpPr/>
          <p:nvPr/>
        </p:nvSpPr>
        <p:spPr>
          <a:xfrm>
            <a:off x="5203740" y="0"/>
            <a:ext cx="3940260" cy="51435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lstStyle/>
          <a:p>
            <a:pPr marL="457200" indent="-304800">
              <a:lnSpc>
                <a:spcPct val="200000"/>
              </a:lnSpc>
              <a:buClr>
                <a:schemeClr val="dk2"/>
              </a:buClr>
              <a:buSzPts val="1200"/>
              <a:buFont typeface="Roboto"/>
              <a:buChar char="●"/>
            </a:pPr>
            <a:endParaRPr lang="en-NZ" sz="1200" dirty="0">
              <a:solidFill>
                <a:schemeClr val="dk2"/>
              </a:solidFill>
              <a:latin typeface="Roboto"/>
              <a:ea typeface="Roboto"/>
              <a:sym typeface="Roboto"/>
            </a:endParaRPr>
          </a:p>
          <a:p>
            <a:pPr marL="152400">
              <a:lnSpc>
                <a:spcPct val="150000"/>
              </a:lnSpc>
              <a:buClr>
                <a:schemeClr val="dk2"/>
              </a:buClr>
              <a:buSzPts val="1200"/>
            </a:pPr>
            <a:r>
              <a:rPr lang="en-NZ" sz="1200" b="1" dirty="0">
                <a:solidFill>
                  <a:schemeClr val="dk2"/>
                </a:solidFill>
                <a:latin typeface="Roboto"/>
                <a:ea typeface="Roboto"/>
                <a:sym typeface="Roboto"/>
              </a:rPr>
              <a:t>Capstone Project Objectives</a:t>
            </a:r>
          </a:p>
          <a:p>
            <a:pPr marL="457200" indent="-304800">
              <a:lnSpc>
                <a:spcPct val="150000"/>
              </a:lnSpc>
              <a:buClr>
                <a:schemeClr val="dk2"/>
              </a:buClr>
              <a:buSzPts val="1200"/>
              <a:buFont typeface="Roboto"/>
              <a:buChar char="●"/>
            </a:pPr>
            <a:r>
              <a:rPr lang="en-NZ" sz="1200" dirty="0">
                <a:solidFill>
                  <a:schemeClr val="dk2"/>
                </a:solidFill>
                <a:latin typeface="Roboto"/>
                <a:ea typeface="Roboto"/>
                <a:sym typeface="Roboto"/>
              </a:rPr>
              <a:t>1. Get familiar with the company.</a:t>
            </a:r>
          </a:p>
          <a:p>
            <a:pPr marL="914400" lvl="1" indent="-304800">
              <a:spcBef>
                <a:spcPts val="1600"/>
              </a:spcBef>
              <a:buClr>
                <a:schemeClr val="dk2"/>
              </a:buClr>
              <a:buSzPts val="1200"/>
              <a:buFont typeface="Roboto"/>
              <a:buChar char="○"/>
            </a:pPr>
            <a:r>
              <a:rPr lang="en-NZ" sz="1200" dirty="0">
                <a:solidFill>
                  <a:schemeClr val="dk2"/>
                </a:solidFill>
                <a:latin typeface="Roboto"/>
                <a:ea typeface="Roboto"/>
                <a:sym typeface="Roboto"/>
              </a:rPr>
              <a:t>How many months has the company been operating? Which months do you have enough information to calculate a churn rate?</a:t>
            </a:r>
          </a:p>
          <a:p>
            <a:pPr marL="914400" lvl="1" indent="-304800">
              <a:spcBef>
                <a:spcPts val="1600"/>
              </a:spcBef>
              <a:buClr>
                <a:schemeClr val="dk2"/>
              </a:buClr>
              <a:buSzPts val="1200"/>
              <a:buFont typeface="Roboto"/>
              <a:buChar char="○"/>
            </a:pPr>
            <a:r>
              <a:rPr lang="en-NZ" sz="1200" dirty="0">
                <a:solidFill>
                  <a:schemeClr val="dk2"/>
                </a:solidFill>
                <a:latin typeface="Roboto"/>
                <a:ea typeface="Roboto"/>
                <a:sym typeface="Roboto"/>
              </a:rPr>
              <a:t>What segments of users exist?</a:t>
            </a:r>
          </a:p>
          <a:p>
            <a:pPr marL="609600" lvl="1">
              <a:spcBef>
                <a:spcPts val="1600"/>
              </a:spcBef>
              <a:buClr>
                <a:schemeClr val="dk2"/>
              </a:buClr>
              <a:buSzPts val="1200"/>
            </a:pPr>
            <a:endParaRPr lang="en-NZ" sz="1200" dirty="0">
              <a:solidFill>
                <a:schemeClr val="dk2"/>
              </a:solidFill>
              <a:latin typeface="Roboto"/>
              <a:ea typeface="Roboto"/>
              <a:sym typeface="Roboto"/>
            </a:endParaRPr>
          </a:p>
          <a:p>
            <a:pPr marL="457200" indent="-304800">
              <a:lnSpc>
                <a:spcPct val="150000"/>
              </a:lnSpc>
              <a:buClr>
                <a:schemeClr val="dk2"/>
              </a:buClr>
              <a:buSzPts val="1200"/>
              <a:buFont typeface="Roboto"/>
              <a:buChar char="●"/>
            </a:pPr>
            <a:r>
              <a:rPr lang="en-NZ" sz="1200" dirty="0">
                <a:solidFill>
                  <a:schemeClr val="dk2"/>
                </a:solidFill>
                <a:latin typeface="Roboto"/>
                <a:ea typeface="Roboto"/>
                <a:sym typeface="Roboto"/>
              </a:rPr>
              <a:t>2. What is the overall churn trend since the company started?</a:t>
            </a:r>
          </a:p>
          <a:p>
            <a:pPr marL="457200" indent="-304800">
              <a:lnSpc>
                <a:spcPct val="150000"/>
              </a:lnSpc>
              <a:buClr>
                <a:schemeClr val="dk2"/>
              </a:buClr>
              <a:buSzPts val="1200"/>
              <a:buFont typeface="Roboto"/>
              <a:buChar char="●"/>
            </a:pPr>
            <a:r>
              <a:rPr lang="en-NZ" sz="1200" dirty="0">
                <a:solidFill>
                  <a:schemeClr val="dk2"/>
                </a:solidFill>
                <a:latin typeface="Roboto"/>
                <a:ea typeface="Roboto"/>
                <a:sym typeface="Roboto"/>
              </a:rPr>
              <a:t>3. Compare the churn rates between user segments.</a:t>
            </a:r>
          </a:p>
          <a:p>
            <a:pPr marL="457200" indent="-304800">
              <a:lnSpc>
                <a:spcPct val="150000"/>
              </a:lnSpc>
              <a:buClr>
                <a:schemeClr val="dk2"/>
              </a:buClr>
              <a:buSzPts val="1200"/>
              <a:buFont typeface="Roboto"/>
              <a:buChar char="●"/>
            </a:pPr>
            <a:r>
              <a:rPr lang="en-NZ" sz="1200" dirty="0">
                <a:solidFill>
                  <a:schemeClr val="dk2"/>
                </a:solidFill>
                <a:latin typeface="Roboto"/>
                <a:ea typeface="Roboto"/>
                <a:sym typeface="Roboto"/>
              </a:rPr>
              <a:t>Which segment of users should the company focus on expanding?</a:t>
            </a:r>
          </a:p>
          <a:p>
            <a:pPr marL="457200" indent="-304800">
              <a:lnSpc>
                <a:spcPct val="200000"/>
              </a:lnSpc>
              <a:buClr>
                <a:schemeClr val="dk2"/>
              </a:buClr>
              <a:buSzPts val="1200"/>
              <a:buFont typeface="Roboto"/>
              <a:buChar char="●"/>
            </a:pPr>
            <a:endParaRPr lang="en-NZ" sz="1200" dirty="0">
              <a:solidFill>
                <a:schemeClr val="dk2"/>
              </a:solidFill>
              <a:latin typeface="Roboto"/>
              <a:ea typeface="Roboto"/>
              <a:sym typeface="Roboto"/>
            </a:endParaRPr>
          </a:p>
        </p:txBody>
      </p:sp>
      <p:sp>
        <p:nvSpPr>
          <p:cNvPr id="5" name="Slide Number Placeholder 4">
            <a:extLst>
              <a:ext uri="{FF2B5EF4-FFF2-40B4-BE49-F238E27FC236}">
                <a16:creationId xmlns:a16="http://schemas.microsoft.com/office/drawing/2014/main" id="{7814C23E-7CB7-41FA-A114-DF8E08FED96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359000" y="1791013"/>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rtl="0">
              <a:spcBef>
                <a:spcPts val="0"/>
              </a:spcBef>
              <a:spcAft>
                <a:spcPts val="0"/>
              </a:spcAft>
              <a:buClr>
                <a:schemeClr val="dk1"/>
              </a:buClr>
              <a:buSzPts val="1100"/>
              <a:buFont typeface="Arial"/>
              <a:buNone/>
            </a:pPr>
            <a:r>
              <a:rPr lang="en" sz="3600" dirty="0">
                <a:solidFill>
                  <a:schemeClr val="lt1"/>
                </a:solidFill>
                <a:latin typeface="Roboto Black"/>
                <a:ea typeface="Roboto Black"/>
                <a:cs typeface="Roboto Black"/>
                <a:sym typeface="Roboto Black"/>
              </a:rPr>
              <a:t>1. </a:t>
            </a:r>
            <a:r>
              <a:rPr lang="en-NZ" sz="3600" dirty="0" err="1">
                <a:solidFill>
                  <a:schemeClr val="lt1"/>
                </a:solidFill>
                <a:latin typeface="Roboto Black"/>
                <a:ea typeface="Roboto Black"/>
                <a:cs typeface="Roboto Black"/>
                <a:sym typeface="Roboto Black"/>
              </a:rPr>
              <a:t>Codeflix</a:t>
            </a:r>
            <a:r>
              <a:rPr lang="en-NZ" sz="3600" dirty="0">
                <a:solidFill>
                  <a:schemeClr val="lt1"/>
                </a:solidFill>
                <a:latin typeface="Roboto Black"/>
                <a:ea typeface="Roboto Black"/>
                <a:cs typeface="Roboto Black"/>
                <a:sym typeface="Roboto Black"/>
              </a:rPr>
              <a:t> overview</a:t>
            </a:r>
            <a:endParaRPr sz="3600" dirty="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NZ" sz="2400" b="1" dirty="0">
                <a:solidFill>
                  <a:srgbClr val="295269"/>
                </a:solidFill>
                <a:latin typeface="Roboto"/>
                <a:ea typeface="Roboto"/>
                <a:cs typeface="Roboto"/>
                <a:sym typeface="Roboto"/>
              </a:rPr>
              <a:t>Duration </a:t>
            </a:r>
            <a:r>
              <a:rPr lang="en-NZ" sz="2400" b="1" dirty="0" err="1">
                <a:solidFill>
                  <a:srgbClr val="295269"/>
                </a:solidFill>
                <a:latin typeface="Roboto"/>
                <a:ea typeface="Roboto"/>
                <a:cs typeface="Roboto"/>
                <a:sym typeface="Roboto"/>
              </a:rPr>
              <a:t>Codeflix</a:t>
            </a:r>
            <a:r>
              <a:rPr lang="en-NZ" sz="2400" b="1" dirty="0">
                <a:solidFill>
                  <a:srgbClr val="295269"/>
                </a:solidFill>
                <a:latin typeface="Roboto"/>
                <a:ea typeface="Roboto"/>
                <a:cs typeface="Roboto"/>
                <a:sym typeface="Roboto"/>
              </a:rPr>
              <a:t> has been in operation and months which can be used to calculate churn</a:t>
            </a:r>
            <a:endParaRPr sz="2400" b="1" dirty="0">
              <a:solidFill>
                <a:srgbClr val="295269"/>
              </a:solidFill>
              <a:latin typeface="Roboto"/>
              <a:ea typeface="Roboto"/>
              <a:cs typeface="Roboto"/>
              <a:sym typeface="Roboto"/>
            </a:endParaRPr>
          </a:p>
        </p:txBody>
      </p:sp>
      <p:sp>
        <p:nvSpPr>
          <p:cNvPr id="324" name="Shape 324"/>
          <p:cNvSpPr txBox="1"/>
          <p:nvPr/>
        </p:nvSpPr>
        <p:spPr>
          <a:xfrm>
            <a:off x="177975" y="1201324"/>
            <a:ext cx="4920900" cy="289269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NZ" sz="1200" dirty="0" err="1">
                <a:latin typeface="Roboto"/>
                <a:ea typeface="Roboto"/>
                <a:cs typeface="Roboto"/>
                <a:sym typeface="Roboto"/>
              </a:rPr>
              <a:t>Codeflix</a:t>
            </a:r>
            <a:r>
              <a:rPr lang="en-NZ" sz="1200" dirty="0">
                <a:latin typeface="Roboto"/>
                <a:ea typeface="Roboto"/>
                <a:cs typeface="Roboto"/>
                <a:sym typeface="Roboto"/>
              </a:rPr>
              <a:t> has been operational from December 2016 to March 2017 (4 months).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NZ" sz="1200"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NZ" sz="1200" dirty="0" err="1">
                <a:latin typeface="Roboto"/>
                <a:ea typeface="Roboto"/>
                <a:cs typeface="Roboto"/>
                <a:sym typeface="Roboto"/>
              </a:rPr>
              <a:t>Codeflix</a:t>
            </a:r>
            <a:r>
              <a:rPr lang="en-NZ" sz="1200" dirty="0">
                <a:latin typeface="Roboto"/>
                <a:ea typeface="Roboto"/>
                <a:cs typeface="Roboto"/>
                <a:sym typeface="Roboto"/>
              </a:rPr>
              <a:t> subscribers must remain active for a minimum of 31 days so none of the subscribers who joined in December could leave within that month. Therefore, the months which can be used to calculate churn are January, February and March of 2017.</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808938260"/>
              </p:ext>
            </p:extLst>
          </p:nvPr>
        </p:nvGraphicFramePr>
        <p:xfrm>
          <a:off x="183839" y="4211400"/>
          <a:ext cx="4909171" cy="736325"/>
        </p:xfrm>
        <a:graphic>
          <a:graphicData uri="http://schemas.openxmlformats.org/drawingml/2006/table">
            <a:tbl>
              <a:tblPr>
                <a:noFill/>
                <a:tableStyleId>{F14BBDFB-8845-41A2-A73C-3C95C66B2FD1}</a:tableStyleId>
              </a:tblPr>
              <a:tblGrid>
                <a:gridCol w="2463844">
                  <a:extLst>
                    <a:ext uri="{9D8B030D-6E8A-4147-A177-3AD203B41FA5}">
                      <a16:colId xmlns:a16="http://schemas.microsoft.com/office/drawing/2014/main" val="20000"/>
                    </a:ext>
                  </a:extLst>
                </a:gridCol>
                <a:gridCol w="2445327">
                  <a:extLst>
                    <a:ext uri="{9D8B030D-6E8A-4147-A177-3AD203B41FA5}">
                      <a16:colId xmlns:a16="http://schemas.microsoft.com/office/drawing/2014/main" val="20001"/>
                    </a:ext>
                  </a:extLst>
                </a:gridCol>
              </a:tblGrid>
              <a:tr h="407950">
                <a:tc>
                  <a:txBody>
                    <a:bodyPr/>
                    <a:lstStyle/>
                    <a:p>
                      <a:pPr algn="ctr"/>
                      <a:r>
                        <a:rPr lang="en-NZ" dirty="0" err="1">
                          <a:solidFill>
                            <a:schemeClr val="bg1"/>
                          </a:solidFill>
                          <a:effectLst/>
                        </a:rPr>
                        <a:t>earliest_subscription_date</a:t>
                      </a:r>
                      <a:endParaRPr lang="en-NZ" dirty="0">
                        <a:solidFill>
                          <a:schemeClr val="bg1"/>
                        </a:solidFill>
                        <a:effectLst/>
                      </a:endParaRPr>
                    </a:p>
                  </a:txBody>
                  <a:tcPr anchor="ctr">
                    <a:solidFill>
                      <a:srgbClr val="204056">
                        <a:alpha val="82490"/>
                      </a:srgbClr>
                    </a:solidFill>
                  </a:tcPr>
                </a:tc>
                <a:tc>
                  <a:txBody>
                    <a:bodyPr/>
                    <a:lstStyle/>
                    <a:p>
                      <a:pPr algn="ctr"/>
                      <a:r>
                        <a:rPr lang="en-NZ" dirty="0" err="1">
                          <a:solidFill>
                            <a:schemeClr val="bg1"/>
                          </a:solidFill>
                          <a:effectLst/>
                        </a:rPr>
                        <a:t>latest_subscription_date</a:t>
                      </a:r>
                      <a:endParaRPr lang="en-NZ" dirty="0">
                        <a:solidFill>
                          <a:schemeClr val="bg1"/>
                        </a:solidFill>
                        <a:effectLst/>
                      </a:endParaRPr>
                    </a:p>
                  </a:txBody>
                  <a:tcPr anchor="ctr">
                    <a:solidFill>
                      <a:srgbClr val="204056">
                        <a:alpha val="82490"/>
                      </a:srgbClr>
                    </a:solidFill>
                  </a:tcPr>
                </a:tc>
                <a:extLst>
                  <a:ext uri="{0D108BD9-81ED-4DB2-BD59-A6C34878D82A}">
                    <a16:rowId xmlns:a16="http://schemas.microsoft.com/office/drawing/2014/main" val="10000"/>
                  </a:ext>
                </a:extLst>
              </a:tr>
              <a:tr h="328375">
                <a:tc>
                  <a:txBody>
                    <a:bodyPr/>
                    <a:lstStyle/>
                    <a:p>
                      <a:pPr algn="ctr"/>
                      <a:r>
                        <a:rPr lang="en-NZ">
                          <a:solidFill>
                            <a:srgbClr val="525252"/>
                          </a:solidFill>
                          <a:effectLst/>
                        </a:rPr>
                        <a:t>2016-12-01</a:t>
                      </a:r>
                    </a:p>
                  </a:txBody>
                  <a:tcPr anchor="ctr"/>
                </a:tc>
                <a:tc>
                  <a:txBody>
                    <a:bodyPr/>
                    <a:lstStyle/>
                    <a:p>
                      <a:pPr algn="ctr"/>
                      <a:r>
                        <a:rPr lang="en-NZ" dirty="0">
                          <a:solidFill>
                            <a:srgbClr val="525252"/>
                          </a:solidFill>
                          <a:effectLst/>
                        </a:rPr>
                        <a:t>2017-03-30</a:t>
                      </a:r>
                    </a:p>
                  </a:txBody>
                  <a:tcPr anchor="ct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2728808-C382-4AD4-9D62-C37CC5F1E4EA}"/>
              </a:ext>
            </a:extLst>
          </p:cNvPr>
          <p:cNvPicPr>
            <a:picLocks noChangeAspect="1"/>
          </p:cNvPicPr>
          <p:nvPr/>
        </p:nvPicPr>
        <p:blipFill>
          <a:blip r:embed="rId3"/>
          <a:stretch>
            <a:fillRect/>
          </a:stretch>
        </p:blipFill>
        <p:spPr>
          <a:xfrm>
            <a:off x="5387340" y="1201323"/>
            <a:ext cx="3662660" cy="3553201"/>
          </a:xfrm>
          <a:prstGeom prst="rect">
            <a:avLst/>
          </a:prstGeom>
        </p:spPr>
      </p:pic>
      <p:sp>
        <p:nvSpPr>
          <p:cNvPr id="5" name="Slide Number Placeholder 4">
            <a:extLst>
              <a:ext uri="{FF2B5EF4-FFF2-40B4-BE49-F238E27FC236}">
                <a16:creationId xmlns:a16="http://schemas.microsoft.com/office/drawing/2014/main" id="{82D28365-5CD9-4B40-925E-68C3A285B9A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a:t>
            </a:r>
            <a:r>
              <a:rPr lang="en-NZ" sz="2400" b="1" dirty="0" err="1">
                <a:solidFill>
                  <a:srgbClr val="295269"/>
                </a:solidFill>
                <a:latin typeface="Roboto"/>
                <a:ea typeface="Roboto"/>
                <a:cs typeface="Roboto"/>
                <a:sym typeface="Roboto"/>
              </a:rPr>
              <a:t>Codeflix</a:t>
            </a:r>
            <a:r>
              <a:rPr lang="en-NZ" sz="2400" b="1" dirty="0">
                <a:solidFill>
                  <a:srgbClr val="295269"/>
                </a:solidFill>
                <a:latin typeface="Roboto"/>
                <a:ea typeface="Roboto"/>
                <a:cs typeface="Roboto"/>
                <a:sym typeface="Roboto"/>
              </a:rPr>
              <a:t> user segments</a:t>
            </a:r>
            <a:endParaRPr sz="2400" b="1" dirty="0">
              <a:solidFill>
                <a:srgbClr val="295269"/>
              </a:solidFill>
              <a:latin typeface="Roboto"/>
              <a:ea typeface="Roboto"/>
              <a:cs typeface="Roboto"/>
              <a:sym typeface="Roboto"/>
            </a:endParaRPr>
          </a:p>
        </p:txBody>
      </p:sp>
      <p:sp>
        <p:nvSpPr>
          <p:cNvPr id="324" name="Shape 324"/>
          <p:cNvSpPr txBox="1"/>
          <p:nvPr/>
        </p:nvSpPr>
        <p:spPr>
          <a:xfrm>
            <a:off x="177975" y="1201324"/>
            <a:ext cx="4920900" cy="260105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NZ" sz="1200" dirty="0" err="1">
                <a:latin typeface="Roboto"/>
                <a:ea typeface="Roboto"/>
                <a:cs typeface="Roboto"/>
                <a:sym typeface="Roboto"/>
              </a:rPr>
              <a:t>Codeflix</a:t>
            </a:r>
            <a:r>
              <a:rPr lang="en-NZ" sz="1200" dirty="0">
                <a:latin typeface="Roboto"/>
                <a:ea typeface="Roboto"/>
                <a:cs typeface="Roboto"/>
                <a:sym typeface="Roboto"/>
              </a:rPr>
              <a:t> has 2 user segments, they are 30 and 87</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NZ" sz="1200"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NZ" sz="1200" dirty="0">
                <a:latin typeface="Roboto"/>
                <a:ea typeface="Roboto"/>
                <a:cs typeface="Roboto"/>
                <a:sym typeface="Roboto"/>
              </a:rPr>
              <a:t>Each user segment has records for 1000 subscribers</a:t>
            </a:r>
          </a:p>
        </p:txBody>
      </p:sp>
      <p:graphicFrame>
        <p:nvGraphicFramePr>
          <p:cNvPr id="325" name="Shape 325"/>
          <p:cNvGraphicFramePr/>
          <p:nvPr>
            <p:extLst>
              <p:ext uri="{D42A27DB-BD31-4B8C-83A1-F6EECF244321}">
                <p14:modId xmlns:p14="http://schemas.microsoft.com/office/powerpoint/2010/main" val="1270670181"/>
              </p:ext>
            </p:extLst>
          </p:nvPr>
        </p:nvGraphicFramePr>
        <p:xfrm>
          <a:off x="189704" y="3883025"/>
          <a:ext cx="4909171" cy="1064700"/>
        </p:xfrm>
        <a:graphic>
          <a:graphicData uri="http://schemas.openxmlformats.org/drawingml/2006/table">
            <a:tbl>
              <a:tblPr>
                <a:noFill/>
                <a:tableStyleId>{F14BBDFB-8845-41A2-A73C-3C95C66B2FD1}</a:tableStyleId>
              </a:tblPr>
              <a:tblGrid>
                <a:gridCol w="2463844">
                  <a:extLst>
                    <a:ext uri="{9D8B030D-6E8A-4147-A177-3AD203B41FA5}">
                      <a16:colId xmlns:a16="http://schemas.microsoft.com/office/drawing/2014/main" val="20000"/>
                    </a:ext>
                  </a:extLst>
                </a:gridCol>
                <a:gridCol w="2445327">
                  <a:extLst>
                    <a:ext uri="{9D8B030D-6E8A-4147-A177-3AD203B41FA5}">
                      <a16:colId xmlns:a16="http://schemas.microsoft.com/office/drawing/2014/main" val="20001"/>
                    </a:ext>
                  </a:extLst>
                </a:gridCol>
              </a:tblGrid>
              <a:tr h="407950">
                <a:tc>
                  <a:txBody>
                    <a:bodyPr/>
                    <a:lstStyle/>
                    <a:p>
                      <a:pPr algn="ctr"/>
                      <a:r>
                        <a:rPr lang="en-NZ" dirty="0">
                          <a:solidFill>
                            <a:schemeClr val="bg1"/>
                          </a:solidFill>
                          <a:effectLst/>
                        </a:rPr>
                        <a:t>segment</a:t>
                      </a:r>
                    </a:p>
                  </a:txBody>
                  <a:tcPr anchor="ctr">
                    <a:solidFill>
                      <a:srgbClr val="204056">
                        <a:alpha val="82490"/>
                      </a:srgbClr>
                    </a:solidFill>
                  </a:tcPr>
                </a:tc>
                <a:tc>
                  <a:txBody>
                    <a:bodyPr/>
                    <a:lstStyle/>
                    <a:p>
                      <a:pPr algn="ctr"/>
                      <a:r>
                        <a:rPr lang="en-NZ" dirty="0" err="1">
                          <a:solidFill>
                            <a:schemeClr val="bg1"/>
                          </a:solidFill>
                          <a:effectLst/>
                        </a:rPr>
                        <a:t>subscription_count</a:t>
                      </a:r>
                      <a:endParaRPr lang="en-NZ" dirty="0">
                        <a:solidFill>
                          <a:schemeClr val="bg1"/>
                        </a:solidFill>
                        <a:effectLst/>
                      </a:endParaRPr>
                    </a:p>
                  </a:txBody>
                  <a:tcPr anchor="ctr">
                    <a:solidFill>
                      <a:srgbClr val="204056">
                        <a:alpha val="82490"/>
                      </a:srgbClr>
                    </a:solidFill>
                  </a:tcPr>
                </a:tc>
                <a:extLst>
                  <a:ext uri="{0D108BD9-81ED-4DB2-BD59-A6C34878D82A}">
                    <a16:rowId xmlns:a16="http://schemas.microsoft.com/office/drawing/2014/main" val="10000"/>
                  </a:ext>
                </a:extLst>
              </a:tr>
              <a:tr h="328375">
                <a:tc>
                  <a:txBody>
                    <a:bodyPr/>
                    <a:lstStyle/>
                    <a:p>
                      <a:pPr algn="ctr"/>
                      <a:r>
                        <a:rPr lang="en-NZ">
                          <a:solidFill>
                            <a:srgbClr val="525252"/>
                          </a:solidFill>
                          <a:effectLst/>
                        </a:rPr>
                        <a:t>30</a:t>
                      </a:r>
                    </a:p>
                  </a:txBody>
                  <a:tcPr anchor="ctr"/>
                </a:tc>
                <a:tc>
                  <a:txBody>
                    <a:bodyPr/>
                    <a:lstStyle/>
                    <a:p>
                      <a:pPr algn="ctr"/>
                      <a:r>
                        <a:rPr lang="en-NZ">
                          <a:solidFill>
                            <a:srgbClr val="525252"/>
                          </a:solidFill>
                          <a:effectLst/>
                        </a:rPr>
                        <a:t>1000</a:t>
                      </a:r>
                    </a:p>
                  </a:txBody>
                  <a:tcPr anchor="ctr"/>
                </a:tc>
                <a:extLst>
                  <a:ext uri="{0D108BD9-81ED-4DB2-BD59-A6C34878D82A}">
                    <a16:rowId xmlns:a16="http://schemas.microsoft.com/office/drawing/2014/main" val="10001"/>
                  </a:ext>
                </a:extLst>
              </a:tr>
              <a:tr h="328375">
                <a:tc>
                  <a:txBody>
                    <a:bodyPr/>
                    <a:lstStyle/>
                    <a:p>
                      <a:pPr algn="ctr"/>
                      <a:r>
                        <a:rPr lang="en-NZ">
                          <a:solidFill>
                            <a:srgbClr val="525252"/>
                          </a:solidFill>
                          <a:effectLst/>
                        </a:rPr>
                        <a:t>87</a:t>
                      </a:r>
                    </a:p>
                  </a:txBody>
                  <a:tcPr anchor="ctr"/>
                </a:tc>
                <a:tc>
                  <a:txBody>
                    <a:bodyPr/>
                    <a:lstStyle/>
                    <a:p>
                      <a:pPr algn="ctr"/>
                      <a:r>
                        <a:rPr lang="en-NZ" dirty="0">
                          <a:solidFill>
                            <a:srgbClr val="525252"/>
                          </a:solidFill>
                          <a:effectLst/>
                        </a:rPr>
                        <a:t>1000</a:t>
                      </a:r>
                    </a:p>
                  </a:txBody>
                  <a:tcPr anchor="ctr"/>
                </a:tc>
                <a:extLst>
                  <a:ext uri="{0D108BD9-81ED-4DB2-BD59-A6C34878D82A}">
                    <a16:rowId xmlns:a16="http://schemas.microsoft.com/office/drawing/2014/main" val="721839606"/>
                  </a:ext>
                </a:extLst>
              </a:tr>
            </a:tbl>
          </a:graphicData>
        </a:graphic>
      </p:graphicFrame>
      <p:pic>
        <p:nvPicPr>
          <p:cNvPr id="2" name="Picture 1">
            <a:extLst>
              <a:ext uri="{FF2B5EF4-FFF2-40B4-BE49-F238E27FC236}">
                <a16:creationId xmlns:a16="http://schemas.microsoft.com/office/drawing/2014/main" id="{FD413845-A12F-423A-86AE-E2ED01658740}"/>
              </a:ext>
            </a:extLst>
          </p:cNvPr>
          <p:cNvPicPr>
            <a:picLocks noChangeAspect="1"/>
          </p:cNvPicPr>
          <p:nvPr/>
        </p:nvPicPr>
        <p:blipFill rotWithShape="1">
          <a:blip r:embed="rId3"/>
          <a:srcRect b="5310"/>
          <a:stretch/>
        </p:blipFill>
        <p:spPr>
          <a:xfrm>
            <a:off x="5379720" y="1201325"/>
            <a:ext cx="3670280" cy="3557624"/>
          </a:xfrm>
          <a:prstGeom prst="rect">
            <a:avLst/>
          </a:prstGeom>
        </p:spPr>
      </p:pic>
      <p:sp>
        <p:nvSpPr>
          <p:cNvPr id="5" name="Slide Number Placeholder 4">
            <a:extLst>
              <a:ext uri="{FF2B5EF4-FFF2-40B4-BE49-F238E27FC236}">
                <a16:creationId xmlns:a16="http://schemas.microsoft.com/office/drawing/2014/main" id="{B1BF7B45-779B-446A-AF9D-4935C001FE1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835055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359000" y="1791013"/>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rtl="0">
              <a:spcBef>
                <a:spcPts val="0"/>
              </a:spcBef>
              <a:spcAft>
                <a:spcPts val="0"/>
              </a:spcAft>
              <a:buClr>
                <a:schemeClr val="dk1"/>
              </a:buClr>
              <a:buSzPts val="1100"/>
              <a:buFont typeface="Arial"/>
              <a:buNone/>
            </a:pPr>
            <a:r>
              <a:rPr lang="en" sz="3600" dirty="0">
                <a:solidFill>
                  <a:schemeClr val="lt1"/>
                </a:solidFill>
                <a:latin typeface="Roboto Black"/>
                <a:ea typeface="Roboto Black"/>
                <a:cs typeface="Roboto Black"/>
                <a:sym typeface="Roboto Black"/>
              </a:rPr>
              <a:t>2. </a:t>
            </a:r>
            <a:r>
              <a:rPr lang="en-NZ" sz="3600" dirty="0">
                <a:solidFill>
                  <a:schemeClr val="lt1"/>
                </a:solidFill>
                <a:latin typeface="Roboto Black"/>
                <a:ea typeface="Roboto Black"/>
                <a:cs typeface="Roboto Black"/>
                <a:sym typeface="Roboto Black"/>
              </a:rPr>
              <a:t>Overall churn rate</a:t>
            </a:r>
            <a:endParaRPr sz="36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311616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4787174"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a:t>
            </a:r>
            <a:r>
              <a:rPr lang="en-NZ" sz="2400" b="1" dirty="0">
                <a:solidFill>
                  <a:srgbClr val="295269"/>
                </a:solidFill>
                <a:latin typeface="Roboto"/>
                <a:ea typeface="Roboto"/>
                <a:cs typeface="Roboto"/>
                <a:sym typeface="Roboto"/>
              </a:rPr>
              <a:t>Overall Churn Rate</a:t>
            </a:r>
            <a:endParaRPr sz="2400" b="1" dirty="0">
              <a:solidFill>
                <a:srgbClr val="295269"/>
              </a:solidFill>
              <a:latin typeface="Roboto"/>
              <a:ea typeface="Roboto"/>
              <a:cs typeface="Roboto"/>
              <a:sym typeface="Roboto"/>
            </a:endParaRPr>
          </a:p>
        </p:txBody>
      </p:sp>
      <p:sp>
        <p:nvSpPr>
          <p:cNvPr id="324" name="Shape 324"/>
          <p:cNvSpPr txBox="1"/>
          <p:nvPr/>
        </p:nvSpPr>
        <p:spPr>
          <a:xfrm>
            <a:off x="177974" y="1201324"/>
            <a:ext cx="5994225" cy="226923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NZ" sz="1200" dirty="0">
                <a:latin typeface="Roboto"/>
                <a:ea typeface="Roboto"/>
                <a:cs typeface="Roboto"/>
                <a:sym typeface="Roboto"/>
              </a:rPr>
              <a:t>The overall churn rate for </a:t>
            </a:r>
            <a:r>
              <a:rPr lang="en-NZ" sz="1200" dirty="0" err="1">
                <a:latin typeface="Roboto"/>
                <a:ea typeface="Roboto"/>
                <a:cs typeface="Roboto"/>
                <a:sym typeface="Roboto"/>
              </a:rPr>
              <a:t>Codeflix</a:t>
            </a:r>
            <a:r>
              <a:rPr lang="en-NZ" sz="1200" dirty="0">
                <a:latin typeface="Roboto"/>
                <a:ea typeface="Roboto"/>
                <a:cs typeface="Roboto"/>
                <a:sym typeface="Roboto"/>
              </a:rPr>
              <a:t> is increasing each month. </a:t>
            </a:r>
          </a:p>
          <a:p>
            <a:pPr marL="0" lvl="0" indent="0" rtl="0">
              <a:lnSpc>
                <a:spcPct val="115000"/>
              </a:lnSpc>
              <a:spcBef>
                <a:spcPts val="0"/>
              </a:spcBef>
              <a:spcAft>
                <a:spcPts val="0"/>
              </a:spcAft>
              <a:buClr>
                <a:schemeClr val="dk1"/>
              </a:buClr>
              <a:buSzPts val="1100"/>
              <a:buFont typeface="Arial"/>
              <a:buNone/>
            </a:pPr>
            <a:endParaRPr lang="en-NZ"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NZ" sz="1200" dirty="0">
                <a:latin typeface="Roboto"/>
                <a:ea typeface="Roboto"/>
                <a:cs typeface="Roboto"/>
                <a:sym typeface="Roboto"/>
              </a:rPr>
              <a:t>January churn rate was 16.14% and by March the churn rate has increased by 11.2 percentage points (a 68.3% increase). </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208254726"/>
              </p:ext>
            </p:extLst>
          </p:nvPr>
        </p:nvGraphicFramePr>
        <p:xfrm>
          <a:off x="177975" y="3554650"/>
          <a:ext cx="5994224" cy="1393075"/>
        </p:xfrm>
        <a:graphic>
          <a:graphicData uri="http://schemas.openxmlformats.org/drawingml/2006/table">
            <a:tbl>
              <a:tblPr>
                <a:noFill/>
                <a:tableStyleId>{F14BBDFB-8845-41A2-A73C-3C95C66B2FD1}</a:tableStyleId>
              </a:tblPr>
              <a:tblGrid>
                <a:gridCol w="3013357">
                  <a:extLst>
                    <a:ext uri="{9D8B030D-6E8A-4147-A177-3AD203B41FA5}">
                      <a16:colId xmlns:a16="http://schemas.microsoft.com/office/drawing/2014/main" val="20000"/>
                    </a:ext>
                  </a:extLst>
                </a:gridCol>
                <a:gridCol w="2980867">
                  <a:extLst>
                    <a:ext uri="{9D8B030D-6E8A-4147-A177-3AD203B41FA5}">
                      <a16:colId xmlns:a16="http://schemas.microsoft.com/office/drawing/2014/main" val="20001"/>
                    </a:ext>
                  </a:extLst>
                </a:gridCol>
              </a:tblGrid>
              <a:tr h="407950">
                <a:tc>
                  <a:txBody>
                    <a:bodyPr/>
                    <a:lstStyle/>
                    <a:p>
                      <a:pPr algn="ctr" fontAlgn="ctr"/>
                      <a:r>
                        <a:rPr lang="en-NZ" sz="1100" b="1" i="0" u="none" strike="noStrike">
                          <a:solidFill>
                            <a:schemeClr val="bg1"/>
                          </a:solidFill>
                          <a:effectLst/>
                          <a:latin typeface="Segoe UI" panose="020B0502040204020203" pitchFamily="34" charset="0"/>
                        </a:rPr>
                        <a:t>month</a:t>
                      </a:r>
                    </a:p>
                  </a:txBody>
                  <a:tcPr marL="9525" marR="9525" marT="9525" marB="0" anchor="ctr">
                    <a:solidFill>
                      <a:srgbClr val="204056">
                        <a:alpha val="82490"/>
                      </a:srgbClr>
                    </a:solidFill>
                  </a:tcPr>
                </a:tc>
                <a:tc>
                  <a:txBody>
                    <a:bodyPr/>
                    <a:lstStyle/>
                    <a:p>
                      <a:pPr algn="ctr" fontAlgn="ctr"/>
                      <a:r>
                        <a:rPr lang="en-NZ" sz="1100" b="1" i="0" u="none" strike="noStrike" dirty="0" err="1">
                          <a:solidFill>
                            <a:schemeClr val="bg1"/>
                          </a:solidFill>
                          <a:effectLst/>
                          <a:latin typeface="Segoe UI" panose="020B0502040204020203" pitchFamily="34" charset="0"/>
                        </a:rPr>
                        <a:t>churn_rate</a:t>
                      </a:r>
                      <a:endParaRPr lang="en-NZ" sz="1100" b="1" i="0" u="none" strike="noStrike" dirty="0">
                        <a:solidFill>
                          <a:schemeClr val="bg1"/>
                        </a:solidFill>
                        <a:effectLst/>
                        <a:latin typeface="Segoe UI" panose="020B0502040204020203" pitchFamily="34" charset="0"/>
                      </a:endParaRP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328375">
                <a:tc>
                  <a:txBody>
                    <a:bodyPr/>
                    <a:lstStyle/>
                    <a:p>
                      <a:pPr algn="ctr" fontAlgn="ctr"/>
                      <a:r>
                        <a:rPr lang="en-NZ" sz="1100" b="0" i="0" u="none" strike="noStrike" dirty="0">
                          <a:solidFill>
                            <a:srgbClr val="525252"/>
                          </a:solidFill>
                          <a:effectLst/>
                          <a:latin typeface="Segoe UI" panose="020B0502040204020203" pitchFamily="34" charset="0"/>
                        </a:rPr>
                        <a:t>01/01/2017</a:t>
                      </a:r>
                    </a:p>
                  </a:txBody>
                  <a:tcPr marL="9525" marR="9525" marT="9525" marB="0" anchor="ctr"/>
                </a:tc>
                <a:tc>
                  <a:txBody>
                    <a:bodyPr/>
                    <a:lstStyle/>
                    <a:p>
                      <a:pPr algn="ctr" fontAlgn="ctr"/>
                      <a:r>
                        <a:rPr lang="en-NZ" sz="1100" b="0" i="0" u="none" strike="noStrike" dirty="0">
                          <a:solidFill>
                            <a:srgbClr val="525252"/>
                          </a:solidFill>
                          <a:effectLst/>
                          <a:latin typeface="Segoe UI" panose="020B0502040204020203" pitchFamily="34" charset="0"/>
                        </a:rPr>
                        <a:t>16.14%</a:t>
                      </a:r>
                    </a:p>
                  </a:txBody>
                  <a:tcPr marL="9525" marR="9525" marT="9525" marB="0" anchor="ctr"/>
                </a:tc>
                <a:extLst>
                  <a:ext uri="{0D108BD9-81ED-4DB2-BD59-A6C34878D82A}">
                    <a16:rowId xmlns:a16="http://schemas.microsoft.com/office/drawing/2014/main" val="10001"/>
                  </a:ext>
                </a:extLst>
              </a:tr>
              <a:tr h="328375">
                <a:tc>
                  <a:txBody>
                    <a:bodyPr/>
                    <a:lstStyle/>
                    <a:p>
                      <a:pPr algn="ctr" fontAlgn="ctr"/>
                      <a:r>
                        <a:rPr lang="en-NZ" sz="1100" b="0" i="0" u="none" strike="noStrike">
                          <a:solidFill>
                            <a:srgbClr val="525252"/>
                          </a:solidFill>
                          <a:effectLst/>
                          <a:latin typeface="Segoe UI" panose="020B0502040204020203" pitchFamily="34" charset="0"/>
                        </a:rPr>
                        <a:t>01/02/2017</a:t>
                      </a:r>
                    </a:p>
                  </a:txBody>
                  <a:tcPr marL="9525" marR="9525" marT="9525" marB="0" anchor="ctr"/>
                </a:tc>
                <a:tc>
                  <a:txBody>
                    <a:bodyPr/>
                    <a:lstStyle/>
                    <a:p>
                      <a:pPr algn="ctr" fontAlgn="ctr"/>
                      <a:r>
                        <a:rPr lang="en-NZ" sz="1100" b="0" i="0" u="none" strike="noStrike" dirty="0">
                          <a:solidFill>
                            <a:srgbClr val="525252"/>
                          </a:solidFill>
                          <a:effectLst/>
                          <a:latin typeface="Segoe UI" panose="020B0502040204020203" pitchFamily="34" charset="0"/>
                        </a:rPr>
                        <a:t>18.88%</a:t>
                      </a:r>
                    </a:p>
                  </a:txBody>
                  <a:tcPr marL="9525" marR="9525" marT="9525" marB="0" anchor="ctr"/>
                </a:tc>
                <a:extLst>
                  <a:ext uri="{0D108BD9-81ED-4DB2-BD59-A6C34878D82A}">
                    <a16:rowId xmlns:a16="http://schemas.microsoft.com/office/drawing/2014/main" val="10002"/>
                  </a:ext>
                </a:extLst>
              </a:tr>
              <a:tr h="328375">
                <a:tc>
                  <a:txBody>
                    <a:bodyPr/>
                    <a:lstStyle/>
                    <a:p>
                      <a:pPr algn="ctr" fontAlgn="ctr"/>
                      <a:r>
                        <a:rPr lang="en-NZ" sz="1100" b="0" i="0" u="none" strike="noStrike">
                          <a:solidFill>
                            <a:srgbClr val="525252"/>
                          </a:solidFill>
                          <a:effectLst/>
                          <a:latin typeface="Segoe UI" panose="020B0502040204020203" pitchFamily="34" charset="0"/>
                        </a:rPr>
                        <a:t>01/03/2017</a:t>
                      </a:r>
                    </a:p>
                  </a:txBody>
                  <a:tcPr marL="9525" marR="9525" marT="9525" marB="0" anchor="ctr"/>
                </a:tc>
                <a:tc>
                  <a:txBody>
                    <a:bodyPr/>
                    <a:lstStyle/>
                    <a:p>
                      <a:pPr algn="ctr" fontAlgn="ctr"/>
                      <a:r>
                        <a:rPr lang="en-NZ" sz="1100" b="0" i="0" u="none" strike="noStrike" dirty="0">
                          <a:solidFill>
                            <a:srgbClr val="525252"/>
                          </a:solidFill>
                          <a:effectLst/>
                          <a:latin typeface="Segoe UI" panose="020B0502040204020203" pitchFamily="34" charset="0"/>
                        </a:rPr>
                        <a:t>27.16%</a:t>
                      </a:r>
                    </a:p>
                  </a:txBody>
                  <a:tcPr marL="9525" marR="9525" marT="9525" marB="0" anchor="ctr"/>
                </a:tc>
                <a:extLst>
                  <a:ext uri="{0D108BD9-81ED-4DB2-BD59-A6C34878D82A}">
                    <a16:rowId xmlns:a16="http://schemas.microsoft.com/office/drawing/2014/main" val="10003"/>
                  </a:ext>
                </a:extLst>
              </a:tr>
            </a:tbl>
          </a:graphicData>
        </a:graphic>
      </p:graphicFrame>
      <p:grpSp>
        <p:nvGrpSpPr>
          <p:cNvPr id="8" name="Group 7">
            <a:extLst>
              <a:ext uri="{FF2B5EF4-FFF2-40B4-BE49-F238E27FC236}">
                <a16:creationId xmlns:a16="http://schemas.microsoft.com/office/drawing/2014/main" id="{637A0EE6-C681-4D69-B1A7-D90A3BB6D73C}"/>
              </a:ext>
            </a:extLst>
          </p:cNvPr>
          <p:cNvGrpSpPr/>
          <p:nvPr/>
        </p:nvGrpSpPr>
        <p:grpSpPr>
          <a:xfrm>
            <a:off x="6304966" y="93518"/>
            <a:ext cx="2745034" cy="4913606"/>
            <a:chOff x="6304966" y="93518"/>
            <a:chExt cx="2745034" cy="4913606"/>
          </a:xfrm>
        </p:grpSpPr>
        <p:pic>
          <p:nvPicPr>
            <p:cNvPr id="5" name="Picture 4">
              <a:extLst>
                <a:ext uri="{FF2B5EF4-FFF2-40B4-BE49-F238E27FC236}">
                  <a16:creationId xmlns:a16="http://schemas.microsoft.com/office/drawing/2014/main" id="{85CE7D8B-6A4E-4D0B-A36E-6F4579A6D614}"/>
                </a:ext>
              </a:extLst>
            </p:cNvPr>
            <p:cNvPicPr>
              <a:picLocks noChangeAspect="1"/>
            </p:cNvPicPr>
            <p:nvPr/>
          </p:nvPicPr>
          <p:blipFill>
            <a:blip r:embed="rId3"/>
            <a:stretch>
              <a:fillRect/>
            </a:stretch>
          </p:blipFill>
          <p:spPr>
            <a:xfrm>
              <a:off x="6304966" y="93518"/>
              <a:ext cx="2745034" cy="3286991"/>
            </a:xfrm>
            <a:prstGeom prst="rect">
              <a:avLst/>
            </a:prstGeom>
          </p:spPr>
        </p:pic>
        <p:pic>
          <p:nvPicPr>
            <p:cNvPr id="7" name="Picture 6">
              <a:extLst>
                <a:ext uri="{FF2B5EF4-FFF2-40B4-BE49-F238E27FC236}">
                  <a16:creationId xmlns:a16="http://schemas.microsoft.com/office/drawing/2014/main" id="{AF615F47-0C90-449C-9817-F0B1C99D4F69}"/>
                </a:ext>
              </a:extLst>
            </p:cNvPr>
            <p:cNvPicPr>
              <a:picLocks noChangeAspect="1"/>
            </p:cNvPicPr>
            <p:nvPr/>
          </p:nvPicPr>
          <p:blipFill>
            <a:blip r:embed="rId4"/>
            <a:stretch>
              <a:fillRect/>
            </a:stretch>
          </p:blipFill>
          <p:spPr>
            <a:xfrm>
              <a:off x="6304966" y="3048911"/>
              <a:ext cx="2745034" cy="1958213"/>
            </a:xfrm>
            <a:prstGeom prst="rect">
              <a:avLst/>
            </a:prstGeom>
          </p:spPr>
        </p:pic>
      </p:grpSp>
      <p:sp>
        <p:nvSpPr>
          <p:cNvPr id="10" name="Slide Number Placeholder 9">
            <a:extLst>
              <a:ext uri="{FF2B5EF4-FFF2-40B4-BE49-F238E27FC236}">
                <a16:creationId xmlns:a16="http://schemas.microsoft.com/office/drawing/2014/main" id="{C8CF24D6-F4A1-469D-AE12-D55EC300B79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969269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359000" y="1791013"/>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rtl="0">
              <a:spcBef>
                <a:spcPts val="0"/>
              </a:spcBef>
              <a:spcAft>
                <a:spcPts val="0"/>
              </a:spcAft>
              <a:buClr>
                <a:schemeClr val="dk1"/>
              </a:buClr>
              <a:buSzPts val="1100"/>
              <a:buFont typeface="Arial"/>
              <a:buNone/>
            </a:pPr>
            <a:r>
              <a:rPr lang="en" sz="3600" dirty="0">
                <a:solidFill>
                  <a:schemeClr val="lt1"/>
                </a:solidFill>
                <a:latin typeface="Roboto Black"/>
                <a:ea typeface="Roboto Black"/>
                <a:cs typeface="Roboto Black"/>
                <a:sym typeface="Roboto Black"/>
              </a:rPr>
              <a:t>3. </a:t>
            </a:r>
            <a:r>
              <a:rPr lang="en-NZ" sz="3600" dirty="0">
                <a:solidFill>
                  <a:schemeClr val="lt1"/>
                </a:solidFill>
                <a:latin typeface="Roboto Black"/>
                <a:ea typeface="Roboto Black"/>
                <a:cs typeface="Roboto Black"/>
                <a:sym typeface="Roboto Black"/>
              </a:rPr>
              <a:t>Churn rate by segment</a:t>
            </a:r>
            <a:endParaRPr sz="36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30707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728204" cy="54748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a:t>
            </a:r>
            <a:r>
              <a:rPr lang="en-NZ" sz="2400" b="1" dirty="0">
                <a:solidFill>
                  <a:srgbClr val="295269"/>
                </a:solidFill>
                <a:latin typeface="Roboto"/>
                <a:ea typeface="Roboto"/>
                <a:cs typeface="Roboto"/>
                <a:sym typeface="Roboto"/>
              </a:rPr>
              <a:t>Churn rate by Segment</a:t>
            </a:r>
            <a:endParaRPr sz="2400" b="1" dirty="0">
              <a:solidFill>
                <a:srgbClr val="295269"/>
              </a:solidFill>
              <a:latin typeface="Roboto"/>
              <a:ea typeface="Roboto"/>
              <a:cs typeface="Roboto"/>
              <a:sym typeface="Roboto"/>
            </a:endParaRPr>
          </a:p>
        </p:txBody>
      </p:sp>
      <p:sp>
        <p:nvSpPr>
          <p:cNvPr id="324" name="Shape 324"/>
          <p:cNvSpPr txBox="1"/>
          <p:nvPr/>
        </p:nvSpPr>
        <p:spPr>
          <a:xfrm>
            <a:off x="177975" y="865692"/>
            <a:ext cx="2904661" cy="281476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churn rates by segment for </a:t>
            </a:r>
            <a:r>
              <a:rPr lang="en-US" sz="1200" dirty="0" err="1">
                <a:latin typeface="Roboto"/>
                <a:ea typeface="Roboto"/>
                <a:cs typeface="Roboto"/>
                <a:sym typeface="Roboto"/>
              </a:rPr>
              <a:t>Codeflix</a:t>
            </a:r>
            <a:r>
              <a:rPr lang="en-US" sz="1200" dirty="0">
                <a:latin typeface="Roboto"/>
                <a:ea typeface="Roboto"/>
                <a:cs typeface="Roboto"/>
                <a:sym typeface="Roboto"/>
              </a:rPr>
              <a:t> are very different.</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Segment 87 is on average 3.9 times higher than segment 30</a:t>
            </a:r>
          </a:p>
          <a:p>
            <a:pPr marL="457200" lvl="0" indent="-304800"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Segment 87 churn rate has also continuously increased across the 3 month period, whereas segment 30 decreased slightly in February 2017 before increasing in March.</a:t>
            </a:r>
          </a:p>
          <a:p>
            <a:pPr marL="457200" lvl="0" indent="-304800"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808767281"/>
              </p:ext>
            </p:extLst>
          </p:nvPr>
        </p:nvGraphicFramePr>
        <p:xfrm>
          <a:off x="177975" y="3824408"/>
          <a:ext cx="2892475" cy="1147123"/>
        </p:xfrm>
        <a:graphic>
          <a:graphicData uri="http://schemas.openxmlformats.org/drawingml/2006/table">
            <a:tbl>
              <a:tblPr>
                <a:noFill/>
                <a:tableStyleId>{F14BBDFB-8845-41A2-A73C-3C95C66B2FD1}</a:tableStyleId>
              </a:tblPr>
              <a:tblGrid>
                <a:gridCol w="857797">
                  <a:extLst>
                    <a:ext uri="{9D8B030D-6E8A-4147-A177-3AD203B41FA5}">
                      <a16:colId xmlns:a16="http://schemas.microsoft.com/office/drawing/2014/main" val="20000"/>
                    </a:ext>
                  </a:extLst>
                </a:gridCol>
                <a:gridCol w="1098410">
                  <a:extLst>
                    <a:ext uri="{9D8B030D-6E8A-4147-A177-3AD203B41FA5}">
                      <a16:colId xmlns:a16="http://schemas.microsoft.com/office/drawing/2014/main" val="20001"/>
                    </a:ext>
                  </a:extLst>
                </a:gridCol>
                <a:gridCol w="936268">
                  <a:extLst>
                    <a:ext uri="{9D8B030D-6E8A-4147-A177-3AD203B41FA5}">
                      <a16:colId xmlns:a16="http://schemas.microsoft.com/office/drawing/2014/main" val="20002"/>
                    </a:ext>
                  </a:extLst>
                </a:gridCol>
              </a:tblGrid>
              <a:tr h="353167">
                <a:tc>
                  <a:txBody>
                    <a:bodyPr/>
                    <a:lstStyle/>
                    <a:p>
                      <a:pPr algn="ctr" fontAlgn="ctr"/>
                      <a:r>
                        <a:rPr lang="en-NZ" sz="1050" b="1" i="0" u="none" strike="noStrike">
                          <a:solidFill>
                            <a:schemeClr val="bg1"/>
                          </a:solidFill>
                          <a:effectLst/>
                          <a:latin typeface="Segoe UI" panose="020B0502040204020203" pitchFamily="34" charset="0"/>
                        </a:rPr>
                        <a:t>month</a:t>
                      </a:r>
                    </a:p>
                  </a:txBody>
                  <a:tcPr marL="9525" marR="9525" marT="9525" marB="0" anchor="ctr">
                    <a:solidFill>
                      <a:srgbClr val="204056">
                        <a:alpha val="82490"/>
                      </a:srgbClr>
                    </a:solidFill>
                  </a:tcPr>
                </a:tc>
                <a:tc>
                  <a:txBody>
                    <a:bodyPr/>
                    <a:lstStyle/>
                    <a:p>
                      <a:pPr algn="ctr" fontAlgn="ctr"/>
                      <a:r>
                        <a:rPr lang="en-NZ" sz="1050" b="1" i="0" u="none" strike="noStrike" dirty="0">
                          <a:solidFill>
                            <a:schemeClr val="bg1"/>
                          </a:solidFill>
                          <a:effectLst/>
                          <a:latin typeface="Segoe UI" panose="020B0502040204020203" pitchFamily="34" charset="0"/>
                        </a:rPr>
                        <a:t>churn_rate_87</a:t>
                      </a:r>
                    </a:p>
                  </a:txBody>
                  <a:tcPr marL="9525" marR="9525" marT="9525" marB="0" anchor="ctr">
                    <a:solidFill>
                      <a:srgbClr val="204056">
                        <a:alpha val="82490"/>
                      </a:srgbClr>
                    </a:solidFill>
                  </a:tcPr>
                </a:tc>
                <a:tc>
                  <a:txBody>
                    <a:bodyPr/>
                    <a:lstStyle/>
                    <a:p>
                      <a:pPr algn="ctr" fontAlgn="ctr"/>
                      <a:r>
                        <a:rPr lang="en-NZ" sz="1050" b="1" i="0" u="none" strike="noStrike" dirty="0">
                          <a:solidFill>
                            <a:schemeClr val="bg1"/>
                          </a:solidFill>
                          <a:effectLst/>
                          <a:latin typeface="Segoe UI" panose="020B0502040204020203" pitchFamily="34" charset="0"/>
                        </a:rPr>
                        <a:t>churn_rate_30</a:t>
                      </a: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264652">
                <a:tc>
                  <a:txBody>
                    <a:bodyPr/>
                    <a:lstStyle/>
                    <a:p>
                      <a:pPr algn="ctr" fontAlgn="ctr"/>
                      <a:r>
                        <a:rPr lang="en-NZ" sz="1050" b="0" i="0" u="none" strike="noStrike">
                          <a:solidFill>
                            <a:srgbClr val="525252"/>
                          </a:solidFill>
                          <a:effectLst/>
                          <a:latin typeface="Segoe UI" panose="020B0502040204020203" pitchFamily="34" charset="0"/>
                        </a:rPr>
                        <a:t>01/01/2017</a:t>
                      </a:r>
                    </a:p>
                  </a:txBody>
                  <a:tcPr marL="9525" marR="9525" marT="9525" marB="0" anchor="ctr"/>
                </a:tc>
                <a:tc>
                  <a:txBody>
                    <a:bodyPr/>
                    <a:lstStyle/>
                    <a:p>
                      <a:pPr algn="ctr" fontAlgn="ctr"/>
                      <a:r>
                        <a:rPr lang="en-NZ" sz="1050" b="0" i="0" u="none" strike="noStrike" dirty="0">
                          <a:solidFill>
                            <a:srgbClr val="525252"/>
                          </a:solidFill>
                          <a:effectLst/>
                          <a:latin typeface="Segoe UI" panose="020B0502040204020203" pitchFamily="34" charset="0"/>
                        </a:rPr>
                        <a:t>25.09%</a:t>
                      </a:r>
                    </a:p>
                  </a:txBody>
                  <a:tcPr marL="9525" marR="9525" marT="9525" marB="0" anchor="ctr"/>
                </a:tc>
                <a:tc>
                  <a:txBody>
                    <a:bodyPr/>
                    <a:lstStyle/>
                    <a:p>
                      <a:pPr algn="ctr" fontAlgn="ctr"/>
                      <a:r>
                        <a:rPr lang="en-NZ" sz="1050" b="0" i="0" u="none" strike="noStrike" dirty="0">
                          <a:solidFill>
                            <a:srgbClr val="525252"/>
                          </a:solidFill>
                          <a:effectLst/>
                          <a:latin typeface="Segoe UI" panose="020B0502040204020203" pitchFamily="34" charset="0"/>
                        </a:rPr>
                        <a:t>7.56%</a:t>
                      </a:r>
                    </a:p>
                  </a:txBody>
                  <a:tcPr marL="9525" marR="9525" marT="9525" marB="0" anchor="ctr"/>
                </a:tc>
                <a:extLst>
                  <a:ext uri="{0D108BD9-81ED-4DB2-BD59-A6C34878D82A}">
                    <a16:rowId xmlns:a16="http://schemas.microsoft.com/office/drawing/2014/main" val="10001"/>
                  </a:ext>
                </a:extLst>
              </a:tr>
              <a:tr h="264652">
                <a:tc>
                  <a:txBody>
                    <a:bodyPr/>
                    <a:lstStyle/>
                    <a:p>
                      <a:pPr algn="ctr" fontAlgn="ctr"/>
                      <a:r>
                        <a:rPr lang="en-NZ" sz="1050" b="0" i="0" u="none" strike="noStrike">
                          <a:solidFill>
                            <a:srgbClr val="525252"/>
                          </a:solidFill>
                          <a:effectLst/>
                          <a:latin typeface="Segoe UI" panose="020B0502040204020203" pitchFamily="34" charset="0"/>
                        </a:rPr>
                        <a:t>01/02/2017</a:t>
                      </a:r>
                    </a:p>
                  </a:txBody>
                  <a:tcPr marL="9525" marR="9525" marT="9525" marB="0" anchor="ctr"/>
                </a:tc>
                <a:tc>
                  <a:txBody>
                    <a:bodyPr/>
                    <a:lstStyle/>
                    <a:p>
                      <a:pPr algn="ctr" fontAlgn="ctr"/>
                      <a:r>
                        <a:rPr lang="en-NZ" sz="1050" b="0" i="0" u="none" strike="noStrike" dirty="0">
                          <a:solidFill>
                            <a:srgbClr val="525252"/>
                          </a:solidFill>
                          <a:effectLst/>
                          <a:latin typeface="Segoe UI" panose="020B0502040204020203" pitchFamily="34" charset="0"/>
                        </a:rPr>
                        <a:t>31.69%</a:t>
                      </a:r>
                    </a:p>
                  </a:txBody>
                  <a:tcPr marL="9525" marR="9525" marT="9525" marB="0" anchor="ctr"/>
                </a:tc>
                <a:tc>
                  <a:txBody>
                    <a:bodyPr/>
                    <a:lstStyle/>
                    <a:p>
                      <a:pPr algn="ctr" fontAlgn="ctr"/>
                      <a:r>
                        <a:rPr lang="en-NZ" sz="1050" b="0" i="0" u="none" strike="noStrike" dirty="0">
                          <a:solidFill>
                            <a:srgbClr val="525252"/>
                          </a:solidFill>
                          <a:effectLst/>
                          <a:latin typeface="Segoe UI" panose="020B0502040204020203" pitchFamily="34" charset="0"/>
                        </a:rPr>
                        <a:t>7.34%</a:t>
                      </a:r>
                    </a:p>
                  </a:txBody>
                  <a:tcPr marL="9525" marR="9525" marT="9525" marB="0" anchor="ctr"/>
                </a:tc>
                <a:extLst>
                  <a:ext uri="{0D108BD9-81ED-4DB2-BD59-A6C34878D82A}">
                    <a16:rowId xmlns:a16="http://schemas.microsoft.com/office/drawing/2014/main" val="10002"/>
                  </a:ext>
                </a:extLst>
              </a:tr>
              <a:tr h="264652">
                <a:tc>
                  <a:txBody>
                    <a:bodyPr/>
                    <a:lstStyle/>
                    <a:p>
                      <a:pPr algn="ctr" fontAlgn="ctr"/>
                      <a:r>
                        <a:rPr lang="en-NZ" sz="1050" b="0" i="0" u="none" strike="noStrike">
                          <a:solidFill>
                            <a:srgbClr val="525252"/>
                          </a:solidFill>
                          <a:effectLst/>
                          <a:latin typeface="Segoe UI" panose="020B0502040204020203" pitchFamily="34" charset="0"/>
                        </a:rPr>
                        <a:t>01/03/2017</a:t>
                      </a:r>
                    </a:p>
                  </a:txBody>
                  <a:tcPr marL="9525" marR="9525" marT="9525" marB="0" anchor="ctr"/>
                </a:tc>
                <a:tc>
                  <a:txBody>
                    <a:bodyPr/>
                    <a:lstStyle/>
                    <a:p>
                      <a:pPr algn="ctr" fontAlgn="ctr"/>
                      <a:r>
                        <a:rPr lang="en-NZ" sz="1050" b="0" i="0" u="none" strike="noStrike">
                          <a:solidFill>
                            <a:srgbClr val="525252"/>
                          </a:solidFill>
                          <a:effectLst/>
                          <a:latin typeface="Segoe UI" panose="020B0502040204020203" pitchFamily="34" charset="0"/>
                        </a:rPr>
                        <a:t>47.69%</a:t>
                      </a:r>
                    </a:p>
                  </a:txBody>
                  <a:tcPr marL="9525" marR="9525" marT="9525" marB="0" anchor="ctr"/>
                </a:tc>
                <a:tc>
                  <a:txBody>
                    <a:bodyPr/>
                    <a:lstStyle/>
                    <a:p>
                      <a:pPr algn="ctr" fontAlgn="ctr"/>
                      <a:r>
                        <a:rPr lang="en-NZ" sz="1050" b="0" i="0" u="none" strike="noStrike" dirty="0">
                          <a:solidFill>
                            <a:srgbClr val="525252"/>
                          </a:solidFill>
                          <a:effectLst/>
                          <a:latin typeface="Segoe UI" panose="020B0502040204020203" pitchFamily="34" charset="0"/>
                        </a:rPr>
                        <a:t>11.70%</a:t>
                      </a:r>
                    </a:p>
                  </a:txBody>
                  <a:tcPr marL="9525" marR="9525" marT="9525" marB="0" anchor="ctr"/>
                </a:tc>
                <a:extLst>
                  <a:ext uri="{0D108BD9-81ED-4DB2-BD59-A6C34878D82A}">
                    <a16:rowId xmlns:a16="http://schemas.microsoft.com/office/drawing/2014/main" val="10003"/>
                  </a:ext>
                </a:extLst>
              </a:tr>
            </a:tbl>
          </a:graphicData>
        </a:graphic>
      </p:graphicFrame>
      <p:grpSp>
        <p:nvGrpSpPr>
          <p:cNvPr id="6" name="Group 5">
            <a:extLst>
              <a:ext uri="{FF2B5EF4-FFF2-40B4-BE49-F238E27FC236}">
                <a16:creationId xmlns:a16="http://schemas.microsoft.com/office/drawing/2014/main" id="{23B6D6E5-F111-490D-ABFA-2628122BAD66}"/>
              </a:ext>
            </a:extLst>
          </p:cNvPr>
          <p:cNvGrpSpPr/>
          <p:nvPr/>
        </p:nvGrpSpPr>
        <p:grpSpPr>
          <a:xfrm>
            <a:off x="3217176" y="865692"/>
            <a:ext cx="5822728" cy="4105838"/>
            <a:chOff x="3231030" y="945011"/>
            <a:chExt cx="5822728" cy="4105838"/>
          </a:xfrm>
        </p:grpSpPr>
        <p:pic>
          <p:nvPicPr>
            <p:cNvPr id="2" name="Picture 1">
              <a:extLst>
                <a:ext uri="{FF2B5EF4-FFF2-40B4-BE49-F238E27FC236}">
                  <a16:creationId xmlns:a16="http://schemas.microsoft.com/office/drawing/2014/main" id="{B6D49DC6-B507-4843-ADDC-51AB12B39B39}"/>
                </a:ext>
              </a:extLst>
            </p:cNvPr>
            <p:cNvPicPr>
              <a:picLocks noChangeAspect="1"/>
            </p:cNvPicPr>
            <p:nvPr/>
          </p:nvPicPr>
          <p:blipFill>
            <a:blip r:embed="rId3"/>
            <a:stretch>
              <a:fillRect/>
            </a:stretch>
          </p:blipFill>
          <p:spPr>
            <a:xfrm>
              <a:off x="3231030" y="945011"/>
              <a:ext cx="2892474" cy="3437700"/>
            </a:xfrm>
            <a:prstGeom prst="rect">
              <a:avLst/>
            </a:prstGeom>
          </p:spPr>
        </p:pic>
        <p:pic>
          <p:nvPicPr>
            <p:cNvPr id="3" name="Picture 2">
              <a:extLst>
                <a:ext uri="{FF2B5EF4-FFF2-40B4-BE49-F238E27FC236}">
                  <a16:creationId xmlns:a16="http://schemas.microsoft.com/office/drawing/2014/main" id="{AD4C0F27-63FE-42F2-8397-2BD4A85328A5}"/>
                </a:ext>
              </a:extLst>
            </p:cNvPr>
            <p:cNvPicPr>
              <a:picLocks noChangeAspect="1"/>
            </p:cNvPicPr>
            <p:nvPr/>
          </p:nvPicPr>
          <p:blipFill rotWithShape="1">
            <a:blip r:embed="rId4"/>
            <a:srcRect t="9185"/>
            <a:stretch/>
          </p:blipFill>
          <p:spPr>
            <a:xfrm>
              <a:off x="6189779" y="945011"/>
              <a:ext cx="2863979" cy="3121946"/>
            </a:xfrm>
            <a:prstGeom prst="rect">
              <a:avLst/>
            </a:prstGeom>
          </p:spPr>
        </p:pic>
        <p:pic>
          <p:nvPicPr>
            <p:cNvPr id="5" name="Picture 4">
              <a:extLst>
                <a:ext uri="{FF2B5EF4-FFF2-40B4-BE49-F238E27FC236}">
                  <a16:creationId xmlns:a16="http://schemas.microsoft.com/office/drawing/2014/main" id="{71017BF9-3EC9-4A31-A82C-F7DB7118C28C}"/>
                </a:ext>
              </a:extLst>
            </p:cNvPr>
            <p:cNvPicPr>
              <a:picLocks noChangeAspect="1"/>
            </p:cNvPicPr>
            <p:nvPr/>
          </p:nvPicPr>
          <p:blipFill>
            <a:blip r:embed="rId5"/>
            <a:stretch>
              <a:fillRect/>
            </a:stretch>
          </p:blipFill>
          <p:spPr>
            <a:xfrm>
              <a:off x="3231031" y="4266606"/>
              <a:ext cx="2892474" cy="784243"/>
            </a:xfrm>
            <a:prstGeom prst="rect">
              <a:avLst/>
            </a:prstGeom>
          </p:spPr>
        </p:pic>
      </p:grpSp>
      <p:sp>
        <p:nvSpPr>
          <p:cNvPr id="8" name="Slide Number Placeholder 7">
            <a:extLst>
              <a:ext uri="{FF2B5EF4-FFF2-40B4-BE49-F238E27FC236}">
                <a16:creationId xmlns:a16="http://schemas.microsoft.com/office/drawing/2014/main" id="{C0A2FA79-2A40-477E-A4FE-785429680F6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1254997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637</Words>
  <Application>Microsoft Office PowerPoint</Application>
  <PresentationFormat>On-screen Show (16:9)</PresentationFormat>
  <Paragraphs>90</Paragraphs>
  <Slides>12</Slides>
  <Notes>12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Segoe UI</vt:lpstr>
      <vt:lpstr>Arial</vt:lpstr>
      <vt:lpstr>Roboto Thin</vt:lpstr>
      <vt:lpstr>Dosis</vt:lpstr>
      <vt:lpstr>Roboto Black</vt:lpstr>
      <vt:lpstr>Roboto</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Jenn E</dc:creator>
  <cp:lastModifiedBy>Jenn E</cp:lastModifiedBy>
  <cp:revision>2</cp:revision>
  <dcterms:modified xsi:type="dcterms:W3CDTF">2018-07-14T08:43:44Z</dcterms:modified>
</cp:coreProperties>
</file>